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4"/>
  </p:sldMasterIdLst>
  <p:notesMasterIdLst>
    <p:notesMasterId r:id="rId29"/>
  </p:notesMasterIdLst>
  <p:sldIdLst>
    <p:sldId id="256" r:id="rId5"/>
    <p:sldId id="257" r:id="rId6"/>
    <p:sldId id="261" r:id="rId7"/>
    <p:sldId id="303" r:id="rId8"/>
    <p:sldId id="304" r:id="rId9"/>
    <p:sldId id="305" r:id="rId10"/>
    <p:sldId id="307" r:id="rId11"/>
    <p:sldId id="308" r:id="rId12"/>
    <p:sldId id="258" r:id="rId13"/>
    <p:sldId id="309" r:id="rId14"/>
    <p:sldId id="318" r:id="rId15"/>
    <p:sldId id="310" r:id="rId16"/>
    <p:sldId id="311" r:id="rId17"/>
    <p:sldId id="312" r:id="rId18"/>
    <p:sldId id="320" r:id="rId19"/>
    <p:sldId id="265" r:id="rId20"/>
    <p:sldId id="313" r:id="rId21"/>
    <p:sldId id="319" r:id="rId22"/>
    <p:sldId id="314" r:id="rId23"/>
    <p:sldId id="315" r:id="rId24"/>
    <p:sldId id="317" r:id="rId25"/>
    <p:sldId id="262" r:id="rId26"/>
    <p:sldId id="316" r:id="rId27"/>
    <p:sldId id="297" r:id="rId28"/>
  </p:sldIdLst>
  <p:sldSz cx="9144000" cy="5143500" type="screen16x9"/>
  <p:notesSz cx="6858000" cy="9144000"/>
  <p:embeddedFontLst>
    <p:embeddedFont>
      <p:font typeface="Roboto" panose="020B0604020202020204" charset="0"/>
      <p:regular r:id="rId30"/>
      <p:bold r:id="rId31"/>
      <p:italic r:id="rId32"/>
      <p:boldItalic r:id="rId33"/>
    </p:embeddedFont>
    <p:embeddedFont>
      <p:font typeface="Roboto Black" panose="020B0604020202020204" charset="0"/>
      <p:bold r:id="rId34"/>
      <p:italic r:id="rId35"/>
      <p:boldItalic r:id="rId36"/>
    </p:embeddedFont>
    <p:embeddedFont>
      <p:font typeface="Roboto Light" panose="020B060402020202020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F1275C-454C-2244-93C7-46B3135FDCF1}" v="79" dt="2023-05-03T06:49:09.009"/>
    <p1510:client id="{B70AE94F-D699-4DA8-8087-B2CDB1939BFA}" v="144" dt="2023-05-03T21:05:58.597"/>
    <p1510:client id="{D7DC637A-B52F-49C8-B1AF-F63D30265534}" v="370" dt="2023-05-03T20:16:54.846"/>
    <p1510:client id="{EE22A52F-31F0-964E-933B-1E8B56E0B29C}" v="13" dt="2023-05-03T20:58:52.144"/>
  </p1510:revLst>
</p1510:revInfo>
</file>

<file path=ppt/tableStyles.xml><?xml version="1.0" encoding="utf-8"?>
<a:tblStyleLst xmlns:a="http://schemas.openxmlformats.org/drawingml/2006/main" def="{D43B517C-7D0D-4633-B0B4-8A3254CDC3AE}">
  <a:tblStyle styleId="{D43B517C-7D0D-4633-B0B4-8A3254CDC3A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0.fntdata"/><Relationship Id="rId21" Type="http://schemas.openxmlformats.org/officeDocument/2006/relationships/slide" Target="slides/slide17.xml"/><Relationship Id="rId34" Type="http://schemas.openxmlformats.org/officeDocument/2006/relationships/font" Target="fonts/font5.fntdata"/><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7.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font" Target="fonts/font9.fntdata"/><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rza, Miranda" userId="5172062f-b94a-4329-ab27-36b7d5c1e64a" providerId="ADAL" clId="{EE22A52F-31F0-964E-933B-1E8B56E0B29C}"/>
    <pc:docChg chg="modSld">
      <pc:chgData name="Garza, Miranda" userId="5172062f-b94a-4329-ab27-36b7d5c1e64a" providerId="ADAL" clId="{EE22A52F-31F0-964E-933B-1E8B56E0B29C}" dt="2023-05-03T20:58:52.144" v="8" actId="20577"/>
      <pc:docMkLst>
        <pc:docMk/>
      </pc:docMkLst>
      <pc:sldChg chg="modSp mod">
        <pc:chgData name="Garza, Miranda" userId="5172062f-b94a-4329-ab27-36b7d5c1e64a" providerId="ADAL" clId="{EE22A52F-31F0-964E-933B-1E8B56E0B29C}" dt="2023-05-03T20:58:52.144" v="8" actId="20577"/>
        <pc:sldMkLst>
          <pc:docMk/>
          <pc:sldMk cId="0" sldId="262"/>
        </pc:sldMkLst>
        <pc:spChg chg="mod">
          <ac:chgData name="Garza, Miranda" userId="5172062f-b94a-4329-ab27-36b7d5c1e64a" providerId="ADAL" clId="{EE22A52F-31F0-964E-933B-1E8B56E0B29C}" dt="2023-05-03T20:58:52.144" v="8" actId="20577"/>
          <ac:spMkLst>
            <pc:docMk/>
            <pc:sldMk cId="0" sldId="262"/>
            <ac:spMk id="51" creationId="{AE5EE54D-AF60-27A2-DCE9-A55DBC53C201}"/>
          </ac:spMkLst>
        </pc:spChg>
      </pc:sldChg>
    </pc:docChg>
  </pc:docChgLst>
  <pc:docChgLst>
    <pc:chgData name="Patil, Prathamesh" userId="S::pppatil2@illinois.edu::8333fcf3-5e42-4d07-88a2-6945dd6b7930" providerId="AD" clId="Web-{D7DC637A-B52F-49C8-B1AF-F63D30265534}"/>
    <pc:docChg chg="addSld modSld sldOrd">
      <pc:chgData name="Patil, Prathamesh" userId="S::pppatil2@illinois.edu::8333fcf3-5e42-4d07-88a2-6945dd6b7930" providerId="AD" clId="Web-{D7DC637A-B52F-49C8-B1AF-F63D30265534}" dt="2023-05-03T20:16:54.846" v="276" actId="1076"/>
      <pc:docMkLst>
        <pc:docMk/>
      </pc:docMkLst>
      <pc:sldChg chg="addSp delSp modSp">
        <pc:chgData name="Patil, Prathamesh" userId="S::pppatil2@illinois.edu::8333fcf3-5e42-4d07-88a2-6945dd6b7930" providerId="AD" clId="Web-{D7DC637A-B52F-49C8-B1AF-F63D30265534}" dt="2023-05-03T20:09:25.085" v="262" actId="20577"/>
        <pc:sldMkLst>
          <pc:docMk/>
          <pc:sldMk cId="0" sldId="262"/>
        </pc:sldMkLst>
        <pc:spChg chg="mod">
          <ac:chgData name="Patil, Prathamesh" userId="S::pppatil2@illinois.edu::8333fcf3-5e42-4d07-88a2-6945dd6b7930" providerId="AD" clId="Web-{D7DC637A-B52F-49C8-B1AF-F63D30265534}" dt="2023-05-03T20:07:32.926" v="227" actId="20577"/>
          <ac:spMkLst>
            <pc:docMk/>
            <pc:sldMk cId="0" sldId="262"/>
            <ac:spMk id="402" creationId="{00000000-0000-0000-0000-000000000000}"/>
          </ac:spMkLst>
        </pc:spChg>
        <pc:spChg chg="mod">
          <ac:chgData name="Patil, Prathamesh" userId="S::pppatil2@illinois.edu::8333fcf3-5e42-4d07-88a2-6945dd6b7930" providerId="AD" clId="Web-{D7DC637A-B52F-49C8-B1AF-F63D30265534}" dt="2023-05-03T20:09:25.085" v="262" actId="20577"/>
          <ac:spMkLst>
            <pc:docMk/>
            <pc:sldMk cId="0" sldId="262"/>
            <ac:spMk id="405" creationId="{00000000-0000-0000-0000-000000000000}"/>
          </ac:spMkLst>
        </pc:spChg>
        <pc:spChg chg="mod">
          <ac:chgData name="Patil, Prathamesh" userId="S::pppatil2@illinois.edu::8333fcf3-5e42-4d07-88a2-6945dd6b7930" providerId="AD" clId="Web-{D7DC637A-B52F-49C8-B1AF-F63D30265534}" dt="2023-05-03T20:08:57.818" v="254" actId="20577"/>
          <ac:spMkLst>
            <pc:docMk/>
            <pc:sldMk cId="0" sldId="262"/>
            <ac:spMk id="406" creationId="{00000000-0000-0000-0000-000000000000}"/>
          </ac:spMkLst>
        </pc:spChg>
        <pc:spChg chg="del">
          <ac:chgData name="Patil, Prathamesh" userId="S::pppatil2@illinois.edu::8333fcf3-5e42-4d07-88a2-6945dd6b7930" providerId="AD" clId="Web-{D7DC637A-B52F-49C8-B1AF-F63D30265534}" dt="2023-05-03T20:06:40.909" v="219"/>
          <ac:spMkLst>
            <pc:docMk/>
            <pc:sldMk cId="0" sldId="262"/>
            <ac:spMk id="410" creationId="{00000000-0000-0000-0000-000000000000}"/>
          </ac:spMkLst>
        </pc:spChg>
        <pc:spChg chg="del">
          <ac:chgData name="Patil, Prathamesh" userId="S::pppatil2@illinois.edu::8333fcf3-5e42-4d07-88a2-6945dd6b7930" providerId="AD" clId="Web-{D7DC637A-B52F-49C8-B1AF-F63D30265534}" dt="2023-05-03T20:04:44" v="203"/>
          <ac:spMkLst>
            <pc:docMk/>
            <pc:sldMk cId="0" sldId="262"/>
            <ac:spMk id="411" creationId="{00000000-0000-0000-0000-000000000000}"/>
          </ac:spMkLst>
        </pc:spChg>
        <pc:grpChg chg="del">
          <ac:chgData name="Patil, Prathamesh" userId="S::pppatil2@illinois.edu::8333fcf3-5e42-4d07-88a2-6945dd6b7930" providerId="AD" clId="Web-{D7DC637A-B52F-49C8-B1AF-F63D30265534}" dt="2023-05-03T20:05:04.250" v="205"/>
          <ac:grpSpMkLst>
            <pc:docMk/>
            <pc:sldMk cId="0" sldId="262"/>
            <ac:grpSpMk id="412" creationId="{00000000-0000-0000-0000-000000000000}"/>
          </ac:grpSpMkLst>
        </pc:grpChg>
        <pc:grpChg chg="del">
          <ac:chgData name="Patil, Prathamesh" userId="S::pppatil2@illinois.edu::8333fcf3-5e42-4d07-88a2-6945dd6b7930" providerId="AD" clId="Web-{D7DC637A-B52F-49C8-B1AF-F63D30265534}" dt="2023-05-03T20:04:34.671" v="201"/>
          <ac:grpSpMkLst>
            <pc:docMk/>
            <pc:sldMk cId="0" sldId="262"/>
            <ac:grpSpMk id="416" creationId="{00000000-0000-0000-0000-000000000000}"/>
          </ac:grpSpMkLst>
        </pc:grpChg>
        <pc:picChg chg="add mod">
          <ac:chgData name="Patil, Prathamesh" userId="S::pppatil2@illinois.edu::8333fcf3-5e42-4d07-88a2-6945dd6b7930" providerId="AD" clId="Web-{D7DC637A-B52F-49C8-B1AF-F63D30265534}" dt="2023-05-03T20:04:54.063" v="204" actId="1076"/>
          <ac:picMkLst>
            <pc:docMk/>
            <pc:sldMk cId="0" sldId="262"/>
            <ac:picMk id="2" creationId="{77FF2B19-F18C-8DD4-7DB3-C755B8F34AD4}"/>
          </ac:picMkLst>
        </pc:picChg>
        <pc:picChg chg="add mod">
          <ac:chgData name="Patil, Prathamesh" userId="S::pppatil2@illinois.edu::8333fcf3-5e42-4d07-88a2-6945dd6b7930" providerId="AD" clId="Web-{D7DC637A-B52F-49C8-B1AF-F63D30265534}" dt="2023-05-03T20:05:55.205" v="214" actId="1076"/>
          <ac:picMkLst>
            <pc:docMk/>
            <pc:sldMk cId="0" sldId="262"/>
            <ac:picMk id="3" creationId="{CE047B0F-85A8-F3F1-8CB0-DE9EA87442AC}"/>
          </ac:picMkLst>
        </pc:picChg>
        <pc:picChg chg="add mod">
          <ac:chgData name="Patil, Prathamesh" userId="S::pppatil2@illinois.edu::8333fcf3-5e42-4d07-88a2-6945dd6b7930" providerId="AD" clId="Web-{D7DC637A-B52F-49C8-B1AF-F63D30265534}" dt="2023-05-03T20:06:56.581" v="221" actId="1076"/>
          <ac:picMkLst>
            <pc:docMk/>
            <pc:sldMk cId="0" sldId="262"/>
            <ac:picMk id="4" creationId="{FE104101-87A7-44E4-AFA6-65B59B23E027}"/>
          </ac:picMkLst>
        </pc:picChg>
      </pc:sldChg>
      <pc:sldChg chg="modSp">
        <pc:chgData name="Patil, Prathamesh" userId="S::pppatil2@illinois.edu::8333fcf3-5e42-4d07-88a2-6945dd6b7930" providerId="AD" clId="Web-{D7DC637A-B52F-49C8-B1AF-F63D30265534}" dt="2023-05-03T19:52:37.670" v="41" actId="20577"/>
        <pc:sldMkLst>
          <pc:docMk/>
          <pc:sldMk cId="0" sldId="265"/>
        </pc:sldMkLst>
        <pc:spChg chg="mod">
          <ac:chgData name="Patil, Prathamesh" userId="S::pppatil2@illinois.edu::8333fcf3-5e42-4d07-88a2-6945dd6b7930" providerId="AD" clId="Web-{D7DC637A-B52F-49C8-B1AF-F63D30265534}" dt="2023-05-03T19:52:37.670" v="41" actId="20577"/>
          <ac:spMkLst>
            <pc:docMk/>
            <pc:sldMk cId="0" sldId="265"/>
            <ac:spMk id="2" creationId="{D388D351-E96E-0F50-9DA1-67F3925D0C62}"/>
          </ac:spMkLst>
        </pc:spChg>
      </pc:sldChg>
      <pc:sldChg chg="modSp">
        <pc:chgData name="Patil, Prathamesh" userId="S::pppatil2@illinois.edu::8333fcf3-5e42-4d07-88a2-6945dd6b7930" providerId="AD" clId="Web-{D7DC637A-B52F-49C8-B1AF-F63D30265534}" dt="2023-05-03T19:47:52.819" v="12" actId="20577"/>
        <pc:sldMkLst>
          <pc:docMk/>
          <pc:sldMk cId="2420383302" sldId="313"/>
        </pc:sldMkLst>
        <pc:spChg chg="mod">
          <ac:chgData name="Patil, Prathamesh" userId="S::pppatil2@illinois.edu::8333fcf3-5e42-4d07-88a2-6945dd6b7930" providerId="AD" clId="Web-{D7DC637A-B52F-49C8-B1AF-F63D30265534}" dt="2023-05-03T19:47:52.819" v="12" actId="20577"/>
          <ac:spMkLst>
            <pc:docMk/>
            <pc:sldMk cId="2420383302" sldId="313"/>
            <ac:spMk id="2" creationId="{D388D351-E96E-0F50-9DA1-67F3925D0C62}"/>
          </ac:spMkLst>
        </pc:spChg>
      </pc:sldChg>
      <pc:sldChg chg="modSp">
        <pc:chgData name="Patil, Prathamesh" userId="S::pppatil2@illinois.edu::8333fcf3-5e42-4d07-88a2-6945dd6b7930" providerId="AD" clId="Web-{D7DC637A-B52F-49C8-B1AF-F63D30265534}" dt="2023-05-03T19:59:09.695" v="148" actId="20577"/>
        <pc:sldMkLst>
          <pc:docMk/>
          <pc:sldMk cId="0" sldId="315"/>
        </pc:sldMkLst>
        <pc:spChg chg="mod">
          <ac:chgData name="Patil, Prathamesh" userId="S::pppatil2@illinois.edu::8333fcf3-5e42-4d07-88a2-6945dd6b7930" providerId="AD" clId="Web-{D7DC637A-B52F-49C8-B1AF-F63D30265534}" dt="2023-05-03T19:59:09.695" v="148" actId="20577"/>
          <ac:spMkLst>
            <pc:docMk/>
            <pc:sldMk cId="0" sldId="315"/>
            <ac:spMk id="5" creationId="{370DB70E-B80C-DA09-128E-F43B2528D3C5}"/>
          </ac:spMkLst>
        </pc:spChg>
      </pc:sldChg>
      <pc:sldChg chg="modSp">
        <pc:chgData name="Patil, Prathamesh" userId="S::pppatil2@illinois.edu::8333fcf3-5e42-4d07-88a2-6945dd6b7930" providerId="AD" clId="Web-{D7DC637A-B52F-49C8-B1AF-F63D30265534}" dt="2023-05-03T20:02:34.840" v="196" actId="20577"/>
        <pc:sldMkLst>
          <pc:docMk/>
          <pc:sldMk cId="2483910184" sldId="317"/>
        </pc:sldMkLst>
        <pc:spChg chg="mod">
          <ac:chgData name="Patil, Prathamesh" userId="S::pppatil2@illinois.edu::8333fcf3-5e42-4d07-88a2-6945dd6b7930" providerId="AD" clId="Web-{D7DC637A-B52F-49C8-B1AF-F63D30265534}" dt="2023-05-03T20:02:34.840" v="196" actId="20577"/>
          <ac:spMkLst>
            <pc:docMk/>
            <pc:sldMk cId="2483910184" sldId="317"/>
            <ac:spMk id="6" creationId="{3EE96613-336F-6DAF-A1F9-996745776678}"/>
          </ac:spMkLst>
        </pc:spChg>
      </pc:sldChg>
      <pc:sldChg chg="modSp">
        <pc:chgData name="Patil, Prathamesh" userId="S::pppatil2@illinois.edu::8333fcf3-5e42-4d07-88a2-6945dd6b7930" providerId="AD" clId="Web-{D7DC637A-B52F-49C8-B1AF-F63D30265534}" dt="2023-05-03T19:53:11.921" v="44" actId="20577"/>
        <pc:sldMkLst>
          <pc:docMk/>
          <pc:sldMk cId="3576859983" sldId="319"/>
        </pc:sldMkLst>
        <pc:spChg chg="mod">
          <ac:chgData name="Patil, Prathamesh" userId="S::pppatil2@illinois.edu::8333fcf3-5e42-4d07-88a2-6945dd6b7930" providerId="AD" clId="Web-{D7DC637A-B52F-49C8-B1AF-F63D30265534}" dt="2023-05-03T19:49:35.212" v="21" actId="20577"/>
          <ac:spMkLst>
            <pc:docMk/>
            <pc:sldMk cId="3576859983" sldId="319"/>
            <ac:spMk id="2" creationId="{D388D351-E96E-0F50-9DA1-67F3925D0C62}"/>
          </ac:spMkLst>
        </pc:spChg>
        <pc:spChg chg="mod">
          <ac:chgData name="Patil, Prathamesh" userId="S::pppatil2@illinois.edu::8333fcf3-5e42-4d07-88a2-6945dd6b7930" providerId="AD" clId="Web-{D7DC637A-B52F-49C8-B1AF-F63D30265534}" dt="2023-05-03T19:53:11.921" v="44" actId="20577"/>
          <ac:spMkLst>
            <pc:docMk/>
            <pc:sldMk cId="3576859983" sldId="319"/>
            <ac:spMk id="605" creationId="{00000000-0000-0000-0000-000000000000}"/>
          </ac:spMkLst>
        </pc:spChg>
      </pc:sldChg>
      <pc:sldChg chg="addSp delSp modSp add ord replId">
        <pc:chgData name="Patil, Prathamesh" userId="S::pppatil2@illinois.edu::8333fcf3-5e42-4d07-88a2-6945dd6b7930" providerId="AD" clId="Web-{D7DC637A-B52F-49C8-B1AF-F63D30265534}" dt="2023-05-03T20:16:54.846" v="276" actId="1076"/>
        <pc:sldMkLst>
          <pc:docMk/>
          <pc:sldMk cId="386370639" sldId="320"/>
        </pc:sldMkLst>
        <pc:spChg chg="add del">
          <ac:chgData name="Patil, Prathamesh" userId="S::pppatil2@illinois.edu::8333fcf3-5e42-4d07-88a2-6945dd6b7930" providerId="AD" clId="Web-{D7DC637A-B52F-49C8-B1AF-F63D30265534}" dt="2023-05-03T19:57:17.473" v="120"/>
          <ac:spMkLst>
            <pc:docMk/>
            <pc:sldMk cId="386370639" sldId="320"/>
            <ac:spMk id="2" creationId="{11F5DBCD-E81F-63CB-FCBC-A149958EFA0B}"/>
          </ac:spMkLst>
        </pc:spChg>
        <pc:spChg chg="mod">
          <ac:chgData name="Patil, Prathamesh" userId="S::pppatil2@illinois.edu::8333fcf3-5e42-4d07-88a2-6945dd6b7930" providerId="AD" clId="Web-{D7DC637A-B52F-49C8-B1AF-F63D30265534}" dt="2023-05-03T20:16:54.736" v="265" actId="1076"/>
          <ac:spMkLst>
            <pc:docMk/>
            <pc:sldMk cId="386370639" sldId="320"/>
            <ac:spMk id="3" creationId="{68445C40-523D-BFCC-ED15-BA5D574C152E}"/>
          </ac:spMkLst>
        </pc:spChg>
        <pc:spChg chg="add del">
          <ac:chgData name="Patil, Prathamesh" userId="S::pppatil2@illinois.edu::8333fcf3-5e42-4d07-88a2-6945dd6b7930" providerId="AD" clId="Web-{D7DC637A-B52F-49C8-B1AF-F63D30265534}" dt="2023-05-03T19:57:17.473" v="119"/>
          <ac:spMkLst>
            <pc:docMk/>
            <pc:sldMk cId="386370639" sldId="320"/>
            <ac:spMk id="4" creationId="{06DF2BE3-60DB-E199-ECD3-34F83F3DB049}"/>
          </ac:spMkLst>
        </pc:spChg>
        <pc:spChg chg="mod">
          <ac:chgData name="Patil, Prathamesh" userId="S::pppatil2@illinois.edu::8333fcf3-5e42-4d07-88a2-6945dd6b7930" providerId="AD" clId="Web-{D7DC637A-B52F-49C8-B1AF-F63D30265534}" dt="2023-05-03T20:16:54.752" v="266" actId="1076"/>
          <ac:spMkLst>
            <pc:docMk/>
            <pc:sldMk cId="386370639" sldId="320"/>
            <ac:spMk id="5" creationId="{743445B9-E4D4-98B4-B8ED-4E34534345AC}"/>
          </ac:spMkLst>
        </pc:spChg>
        <pc:spChg chg="mod">
          <ac:chgData name="Patil, Prathamesh" userId="S::pppatil2@illinois.edu::8333fcf3-5e42-4d07-88a2-6945dd6b7930" providerId="AD" clId="Web-{D7DC637A-B52F-49C8-B1AF-F63D30265534}" dt="2023-05-03T20:16:54.767" v="267" actId="1076"/>
          <ac:spMkLst>
            <pc:docMk/>
            <pc:sldMk cId="386370639" sldId="320"/>
            <ac:spMk id="7" creationId="{09BECD1C-1B94-3916-2CBC-585027753173}"/>
          </ac:spMkLst>
        </pc:spChg>
        <pc:spChg chg="mod">
          <ac:chgData name="Patil, Prathamesh" userId="S::pppatil2@illinois.edu::8333fcf3-5e42-4d07-88a2-6945dd6b7930" providerId="AD" clId="Web-{D7DC637A-B52F-49C8-B1AF-F63D30265534}" dt="2023-05-03T20:16:54.783" v="268" actId="1076"/>
          <ac:spMkLst>
            <pc:docMk/>
            <pc:sldMk cId="386370639" sldId="320"/>
            <ac:spMk id="8" creationId="{0B2030EE-CC60-770F-A785-B37EA8613FBE}"/>
          </ac:spMkLst>
        </pc:spChg>
        <pc:spChg chg="add mod">
          <ac:chgData name="Patil, Prathamesh" userId="S::pppatil2@illinois.edu::8333fcf3-5e42-4d07-88a2-6945dd6b7930" providerId="AD" clId="Web-{D7DC637A-B52F-49C8-B1AF-F63D30265534}" dt="2023-05-03T20:16:54.814" v="274" actId="1076"/>
          <ac:spMkLst>
            <pc:docMk/>
            <pc:sldMk cId="386370639" sldId="320"/>
            <ac:spMk id="9" creationId="{2CD18FF4-115B-4966-AE6B-64AFB51281E4}"/>
          </ac:spMkLst>
        </pc:spChg>
        <pc:spChg chg="add mod">
          <ac:chgData name="Patil, Prathamesh" userId="S::pppatil2@illinois.edu::8333fcf3-5e42-4d07-88a2-6945dd6b7930" providerId="AD" clId="Web-{D7DC637A-B52F-49C8-B1AF-F63D30265534}" dt="2023-05-03T20:16:54.830" v="275" actId="1076"/>
          <ac:spMkLst>
            <pc:docMk/>
            <pc:sldMk cId="386370639" sldId="320"/>
            <ac:spMk id="10" creationId="{BE9DE029-407D-E30E-EBD2-DCA09CFC7D46}"/>
          </ac:spMkLst>
        </pc:spChg>
        <pc:spChg chg="mod">
          <ac:chgData name="Patil, Prathamesh" userId="S::pppatil2@illinois.edu::8333fcf3-5e42-4d07-88a2-6945dd6b7930" providerId="AD" clId="Web-{D7DC637A-B52F-49C8-B1AF-F63D30265534}" dt="2023-05-03T20:16:33.736" v="264" actId="20577"/>
          <ac:spMkLst>
            <pc:docMk/>
            <pc:sldMk cId="386370639" sldId="320"/>
            <ac:spMk id="262" creationId="{00000000-0000-0000-0000-000000000000}"/>
          </ac:spMkLst>
        </pc:spChg>
        <pc:cxnChg chg="add del mod">
          <ac:chgData name="Patil, Prathamesh" userId="S::pppatil2@illinois.edu::8333fcf3-5e42-4d07-88a2-6945dd6b7930" providerId="AD" clId="Web-{D7DC637A-B52F-49C8-B1AF-F63D30265534}" dt="2023-05-03T19:57:17.458" v="118"/>
          <ac:cxnSpMkLst>
            <pc:docMk/>
            <pc:sldMk cId="386370639" sldId="320"/>
            <ac:cxnSpMk id="6" creationId="{C1C764B6-26D7-FBC6-D67C-2F4496BDD09F}"/>
          </ac:cxnSpMkLst>
        </pc:cxnChg>
        <pc:cxnChg chg="add mod">
          <ac:chgData name="Patil, Prathamesh" userId="S::pppatil2@illinois.edu::8333fcf3-5e42-4d07-88a2-6945dd6b7930" providerId="AD" clId="Web-{D7DC637A-B52F-49C8-B1AF-F63D30265534}" dt="2023-05-03T20:16:54.846" v="276" actId="1076"/>
          <ac:cxnSpMkLst>
            <pc:docMk/>
            <pc:sldMk cId="386370639" sldId="320"/>
            <ac:cxnSpMk id="11" creationId="{E94DFFDC-69BC-36C7-9091-3A30947F9B20}"/>
          </ac:cxnSpMkLst>
        </pc:cxnChg>
        <pc:cxnChg chg="mod">
          <ac:chgData name="Patil, Prathamesh" userId="S::pppatil2@illinois.edu::8333fcf3-5e42-4d07-88a2-6945dd6b7930" providerId="AD" clId="Web-{D7DC637A-B52F-49C8-B1AF-F63D30265534}" dt="2023-05-03T20:16:54.783" v="269" actId="1076"/>
          <ac:cxnSpMkLst>
            <pc:docMk/>
            <pc:sldMk cId="386370639" sldId="320"/>
            <ac:cxnSpMk id="16" creationId="{42960EC6-35DC-A553-FBA3-AB93D32DE143}"/>
          </ac:cxnSpMkLst>
        </pc:cxnChg>
        <pc:cxnChg chg="mod">
          <ac:chgData name="Patil, Prathamesh" userId="S::pppatil2@illinois.edu::8333fcf3-5e42-4d07-88a2-6945dd6b7930" providerId="AD" clId="Web-{D7DC637A-B52F-49C8-B1AF-F63D30265534}" dt="2023-05-03T20:16:54.783" v="270" actId="1076"/>
          <ac:cxnSpMkLst>
            <pc:docMk/>
            <pc:sldMk cId="386370639" sldId="320"/>
            <ac:cxnSpMk id="21" creationId="{24F4E54E-9A53-883D-136F-842EEAA1D4BC}"/>
          </ac:cxnSpMkLst>
        </pc:cxnChg>
        <pc:cxnChg chg="mod">
          <ac:chgData name="Patil, Prathamesh" userId="S::pppatil2@illinois.edu::8333fcf3-5e42-4d07-88a2-6945dd6b7930" providerId="AD" clId="Web-{D7DC637A-B52F-49C8-B1AF-F63D30265534}" dt="2023-05-03T20:16:54.799" v="271" actId="1076"/>
          <ac:cxnSpMkLst>
            <pc:docMk/>
            <pc:sldMk cId="386370639" sldId="320"/>
            <ac:cxnSpMk id="23" creationId="{7F08FC8E-47E2-4CB9-2BFE-8E9238A08A03}"/>
          </ac:cxnSpMkLst>
        </pc:cxnChg>
        <pc:cxnChg chg="mod">
          <ac:chgData name="Patil, Prathamesh" userId="S::pppatil2@illinois.edu::8333fcf3-5e42-4d07-88a2-6945dd6b7930" providerId="AD" clId="Web-{D7DC637A-B52F-49C8-B1AF-F63D30265534}" dt="2023-05-03T20:16:54.799" v="272" actId="1076"/>
          <ac:cxnSpMkLst>
            <pc:docMk/>
            <pc:sldMk cId="386370639" sldId="320"/>
            <ac:cxnSpMk id="25" creationId="{CF13408B-33C4-F08D-5607-F98D3B27D56A}"/>
          </ac:cxnSpMkLst>
        </pc:cxnChg>
        <pc:cxnChg chg="mod">
          <ac:chgData name="Patil, Prathamesh" userId="S::pppatil2@illinois.edu::8333fcf3-5e42-4d07-88a2-6945dd6b7930" providerId="AD" clId="Web-{D7DC637A-B52F-49C8-B1AF-F63D30265534}" dt="2023-05-03T20:16:54.814" v="273" actId="1076"/>
          <ac:cxnSpMkLst>
            <pc:docMk/>
            <pc:sldMk cId="386370639" sldId="320"/>
            <ac:cxnSpMk id="26" creationId="{43F0BE27-2D80-C5C6-CAE4-17296F18A4D7}"/>
          </ac:cxnSpMkLst>
        </pc:cxnChg>
      </pc:sldChg>
    </pc:docChg>
  </pc:docChgLst>
  <pc:docChgLst>
    <pc:chgData name="Patil, Prathamesh" userId="S::pppatil2@illinois.edu::8333fcf3-5e42-4d07-88a2-6945dd6b7930" providerId="AD" clId="Web-{B70AE94F-D699-4DA8-8087-B2CDB1939BFA}"/>
    <pc:docChg chg="modSld">
      <pc:chgData name="Patil, Prathamesh" userId="S::pppatil2@illinois.edu::8333fcf3-5e42-4d07-88a2-6945dd6b7930" providerId="AD" clId="Web-{B70AE94F-D699-4DA8-8087-B2CDB1939BFA}" dt="2023-05-03T21:05:58.597" v="92" actId="1076"/>
      <pc:docMkLst>
        <pc:docMk/>
      </pc:docMkLst>
      <pc:sldChg chg="modSp">
        <pc:chgData name="Patil, Prathamesh" userId="S::pppatil2@illinois.edu::8333fcf3-5e42-4d07-88a2-6945dd6b7930" providerId="AD" clId="Web-{B70AE94F-D699-4DA8-8087-B2CDB1939BFA}" dt="2023-05-03T20:59:12.212" v="69" actId="20577"/>
        <pc:sldMkLst>
          <pc:docMk/>
          <pc:sldMk cId="0" sldId="262"/>
        </pc:sldMkLst>
        <pc:spChg chg="mod">
          <ac:chgData name="Patil, Prathamesh" userId="S::pppatil2@illinois.edu::8333fcf3-5e42-4d07-88a2-6945dd6b7930" providerId="AD" clId="Web-{B70AE94F-D699-4DA8-8087-B2CDB1939BFA}" dt="2023-05-03T20:59:12.212" v="69" actId="20577"/>
          <ac:spMkLst>
            <pc:docMk/>
            <pc:sldMk cId="0" sldId="262"/>
            <ac:spMk id="51" creationId="{AE5EE54D-AF60-27A2-DCE9-A55DBC53C201}"/>
          </ac:spMkLst>
        </pc:spChg>
      </pc:sldChg>
      <pc:sldChg chg="addSp modSp">
        <pc:chgData name="Patil, Prathamesh" userId="S::pppatil2@illinois.edu::8333fcf3-5e42-4d07-88a2-6945dd6b7930" providerId="AD" clId="Web-{B70AE94F-D699-4DA8-8087-B2CDB1939BFA}" dt="2023-05-03T20:54:42.440" v="61" actId="1076"/>
        <pc:sldMkLst>
          <pc:docMk/>
          <pc:sldMk cId="0" sldId="265"/>
        </pc:sldMkLst>
        <pc:spChg chg="mod">
          <ac:chgData name="Patil, Prathamesh" userId="S::pppatil2@illinois.edu::8333fcf3-5e42-4d07-88a2-6945dd6b7930" providerId="AD" clId="Web-{B70AE94F-D699-4DA8-8087-B2CDB1939BFA}" dt="2023-05-03T20:53:11.141" v="18" actId="20577"/>
          <ac:spMkLst>
            <pc:docMk/>
            <pc:sldMk cId="0" sldId="265"/>
            <ac:spMk id="2" creationId="{D388D351-E96E-0F50-9DA1-67F3925D0C62}"/>
          </ac:spMkLst>
        </pc:spChg>
        <pc:spChg chg="add mod">
          <ac:chgData name="Patil, Prathamesh" userId="S::pppatil2@illinois.edu::8333fcf3-5e42-4d07-88a2-6945dd6b7930" providerId="AD" clId="Web-{B70AE94F-D699-4DA8-8087-B2CDB1939BFA}" dt="2023-05-03T20:54:42.440" v="61" actId="1076"/>
          <ac:spMkLst>
            <pc:docMk/>
            <pc:sldMk cId="0" sldId="265"/>
            <ac:spMk id="7" creationId="{A56B2CB3-0AA4-69EF-545C-89AC8BADB358}"/>
          </ac:spMkLst>
        </pc:spChg>
      </pc:sldChg>
      <pc:sldChg chg="addSp delSp modSp">
        <pc:chgData name="Patil, Prathamesh" userId="S::pppatil2@illinois.edu::8333fcf3-5e42-4d07-88a2-6945dd6b7930" providerId="AD" clId="Web-{B70AE94F-D699-4DA8-8087-B2CDB1939BFA}" dt="2023-05-03T21:05:58.597" v="92" actId="1076"/>
        <pc:sldMkLst>
          <pc:docMk/>
          <pc:sldMk cId="4035413316" sldId="297"/>
        </pc:sldMkLst>
        <pc:picChg chg="add del mod">
          <ac:chgData name="Patil, Prathamesh" userId="S::pppatil2@illinois.edu::8333fcf3-5e42-4d07-88a2-6945dd6b7930" providerId="AD" clId="Web-{B70AE94F-D699-4DA8-8087-B2CDB1939BFA}" dt="2023-05-03T21:05:25.846" v="83"/>
          <ac:picMkLst>
            <pc:docMk/>
            <pc:sldMk cId="4035413316" sldId="297"/>
            <ac:picMk id="2" creationId="{8BEB6BE4-F8D7-7222-CC93-535657EE40C0}"/>
          </ac:picMkLst>
        </pc:picChg>
        <pc:picChg chg="add mod">
          <ac:chgData name="Patil, Prathamesh" userId="S::pppatil2@illinois.edu::8333fcf3-5e42-4d07-88a2-6945dd6b7930" providerId="AD" clId="Web-{B70AE94F-D699-4DA8-8087-B2CDB1939BFA}" dt="2023-05-03T21:05:58.597" v="92" actId="1076"/>
          <ac:picMkLst>
            <pc:docMk/>
            <pc:sldMk cId="4035413316" sldId="297"/>
            <ac:picMk id="4" creationId="{58F4E008-7883-B5D7-F3A7-EC2E7ABA5A03}"/>
          </ac:picMkLst>
        </pc:picChg>
        <pc:picChg chg="add del mod">
          <ac:chgData name="Patil, Prathamesh" userId="S::pppatil2@illinois.edu::8333fcf3-5e42-4d07-88a2-6945dd6b7930" providerId="AD" clId="Web-{B70AE94F-D699-4DA8-8087-B2CDB1939BFA}" dt="2023-05-03T21:05:36.956" v="85"/>
          <ac:picMkLst>
            <pc:docMk/>
            <pc:sldMk cId="4035413316" sldId="297"/>
            <ac:picMk id="5" creationId="{B812F23E-B9B0-BC24-63CD-CA191FA26B53}"/>
          </ac:picMkLst>
        </pc:picChg>
        <pc:picChg chg="add mod">
          <ac:chgData name="Patil, Prathamesh" userId="S::pppatil2@illinois.edu::8333fcf3-5e42-4d07-88a2-6945dd6b7930" providerId="AD" clId="Web-{B70AE94F-D699-4DA8-8087-B2CDB1939BFA}" dt="2023-05-03T21:05:55.395" v="91" actId="1076"/>
          <ac:picMkLst>
            <pc:docMk/>
            <pc:sldMk cId="4035413316" sldId="297"/>
            <ac:picMk id="6" creationId="{44A80915-819A-D260-0598-5E57903E93B5}"/>
          </ac:picMkLst>
        </pc:picChg>
        <pc:picChg chg="add mod">
          <ac:chgData name="Patil, Prathamesh" userId="S::pppatil2@illinois.edu::8333fcf3-5e42-4d07-88a2-6945dd6b7930" providerId="AD" clId="Web-{B70AE94F-D699-4DA8-8087-B2CDB1939BFA}" dt="2023-05-03T21:05:53.378" v="90" actId="1076"/>
          <ac:picMkLst>
            <pc:docMk/>
            <pc:sldMk cId="4035413316" sldId="297"/>
            <ac:picMk id="9" creationId="{9E937333-A2A7-FC28-E092-43666D771CAB}"/>
          </ac:picMkLst>
        </pc:picChg>
      </pc:sldChg>
      <pc:sldChg chg="addSp modSp">
        <pc:chgData name="Patil, Prathamesh" userId="S::pppatil2@illinois.edu::8333fcf3-5e42-4d07-88a2-6945dd6b7930" providerId="AD" clId="Web-{B70AE94F-D699-4DA8-8087-B2CDB1939BFA}" dt="2023-05-03T20:54:35.674" v="59" actId="1076"/>
        <pc:sldMkLst>
          <pc:docMk/>
          <pc:sldMk cId="2420383302" sldId="313"/>
        </pc:sldMkLst>
        <pc:spChg chg="mod">
          <ac:chgData name="Patil, Prathamesh" userId="S::pppatil2@illinois.edu::8333fcf3-5e42-4d07-88a2-6945dd6b7930" providerId="AD" clId="Web-{B70AE94F-D699-4DA8-8087-B2CDB1939BFA}" dt="2023-05-03T20:53:49.657" v="39" actId="20577"/>
          <ac:spMkLst>
            <pc:docMk/>
            <pc:sldMk cId="2420383302" sldId="313"/>
            <ac:spMk id="2" creationId="{D388D351-E96E-0F50-9DA1-67F3925D0C62}"/>
          </ac:spMkLst>
        </pc:spChg>
        <pc:spChg chg="add mod">
          <ac:chgData name="Patil, Prathamesh" userId="S::pppatil2@illinois.edu::8333fcf3-5e42-4d07-88a2-6945dd6b7930" providerId="AD" clId="Web-{B70AE94F-D699-4DA8-8087-B2CDB1939BFA}" dt="2023-05-03T20:54:35.674" v="59" actId="1076"/>
          <ac:spMkLst>
            <pc:docMk/>
            <pc:sldMk cId="2420383302" sldId="313"/>
            <ac:spMk id="9" creationId="{EA7B4D33-C12F-1A53-B1E5-0D8558FE1FD4}"/>
          </ac:spMkLst>
        </pc:spChg>
      </pc:sldChg>
      <pc:sldChg chg="addSp modSp">
        <pc:chgData name="Patil, Prathamesh" userId="S::pppatil2@illinois.edu::8333fcf3-5e42-4d07-88a2-6945dd6b7930" providerId="AD" clId="Web-{B70AE94F-D699-4DA8-8087-B2CDB1939BFA}" dt="2023-05-03T20:54:25.424" v="57" actId="1076"/>
        <pc:sldMkLst>
          <pc:docMk/>
          <pc:sldMk cId="3576859983" sldId="319"/>
        </pc:sldMkLst>
        <pc:spChg chg="mod">
          <ac:chgData name="Patil, Prathamesh" userId="S::pppatil2@illinois.edu::8333fcf3-5e42-4d07-88a2-6945dd6b7930" providerId="AD" clId="Web-{B70AE94F-D699-4DA8-8087-B2CDB1939BFA}" dt="2023-05-03T20:54:08.423" v="55" actId="20577"/>
          <ac:spMkLst>
            <pc:docMk/>
            <pc:sldMk cId="3576859983" sldId="319"/>
            <ac:spMk id="2" creationId="{D388D351-E96E-0F50-9DA1-67F3925D0C62}"/>
          </ac:spMkLst>
        </pc:spChg>
        <pc:spChg chg="add mod">
          <ac:chgData name="Patil, Prathamesh" userId="S::pppatil2@illinois.edu::8333fcf3-5e42-4d07-88a2-6945dd6b7930" providerId="AD" clId="Web-{B70AE94F-D699-4DA8-8087-B2CDB1939BFA}" dt="2023-05-03T20:54:25.424" v="57" actId="1076"/>
          <ac:spMkLst>
            <pc:docMk/>
            <pc:sldMk cId="3576859983" sldId="319"/>
            <ac:spMk id="3" creationId="{9A5A2767-6F19-3C2C-F00E-116F85FAB6D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3837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1458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2659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9578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63886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09310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39312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0898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05256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10350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6504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6504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6607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7371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17293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3269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2_1">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1">
  <p:cSld name="TITLE_1_1_1">
    <p:bg>
      <p:bgPr>
        <a:gradFill>
          <a:gsLst>
            <a:gs pos="0">
              <a:srgbClr val="052643"/>
            </a:gs>
            <a:gs pos="100000">
              <a:srgbClr val="041523"/>
            </a:gs>
          </a:gsLst>
          <a:path path="circle">
            <a:fillToRect l="50000" t="50000" r="50000" b="50000"/>
          </a:path>
          <a:tileRect/>
        </a:gra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1557931" y="20640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8" name="Google Shape;48;p7"/>
          <p:cNvSpPr txBox="1">
            <a:spLocks noGrp="1"/>
          </p:cNvSpPr>
          <p:nvPr>
            <p:ph type="ctrTitle" idx="2"/>
          </p:nvPr>
        </p:nvSpPr>
        <p:spPr>
          <a:xfrm>
            <a:off x="1557931" y="34667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9" name="Google Shape;49;p7"/>
          <p:cNvSpPr txBox="1">
            <a:spLocks noGrp="1"/>
          </p:cNvSpPr>
          <p:nvPr>
            <p:ph type="ctrTitle" idx="3"/>
          </p:nvPr>
        </p:nvSpPr>
        <p:spPr>
          <a:xfrm>
            <a:off x="1557931" y="2765356"/>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0" name="Google Shape;50;p7"/>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 INFOGRAPHY">
  <p:cSld name="TITLE_1_1_2">
    <p:bg>
      <p:bgPr>
        <a:gradFill>
          <a:gsLst>
            <a:gs pos="0">
              <a:srgbClr val="052643"/>
            </a:gs>
            <a:gs pos="100000">
              <a:srgbClr val="041523"/>
            </a:gs>
          </a:gsLst>
          <a:path path="circle">
            <a:fillToRect l="50000" t="50000" r="50000" b="50000"/>
          </a:path>
          <a:tileRect/>
        </a:grad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8" name="Google Shape;58;p9"/>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9" name="Google Shape;59;p9"/>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0" name="Google Shape;60;p9"/>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1" name="Google Shape;61;p9"/>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2" name="Google Shape;62;p9"/>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3" name="Google Shape;63;p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EXT + IMAGE">
  <p:cSld name="TITLE + TEXT + IMAGE">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a:endParaRPr/>
          </a:p>
        </p:txBody>
      </p:sp>
    </p:spTree>
    <p:extLst>
      <p:ext uri="{BB962C8B-B14F-4D97-AF65-F5344CB8AC3E}">
        <p14:creationId xmlns:p14="http://schemas.microsoft.com/office/powerpoint/2010/main" val="4144478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5" r:id="rId5"/>
    <p:sldLayoutId id="2147483656" r:id="rId6"/>
    <p:sldLayoutId id="2147483663" r:id="rId7"/>
    <p:sldLayoutId id="214748366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17.sv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32.sv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a:solidFill>
                  <a:schemeClr val="accent1"/>
                </a:solidFill>
              </a:rPr>
              <a:t>UIAA Membership Drive</a:t>
            </a:r>
            <a:endParaRPr>
              <a:solidFill>
                <a:schemeClr val="accent1"/>
              </a:solidFill>
            </a:endParaRPr>
          </a:p>
        </p:txBody>
      </p:sp>
      <p:sp>
        <p:nvSpPr>
          <p:cNvPr id="110" name="Google Shape;110;p2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b="1" i="1"/>
              <a:t>Jerry Xu</a:t>
            </a:r>
            <a:br>
              <a:rPr lang="en-US" b="1" i="1"/>
            </a:br>
            <a:r>
              <a:rPr lang="en-US" b="1" i="1"/>
              <a:t>Miranda Garza</a:t>
            </a:r>
          </a:p>
          <a:p>
            <a:pPr marL="0" lvl="0" indent="0" algn="r" rtl="0">
              <a:spcBef>
                <a:spcPts val="0"/>
              </a:spcBef>
              <a:spcAft>
                <a:spcPts val="0"/>
              </a:spcAft>
              <a:buNone/>
            </a:pPr>
            <a:r>
              <a:rPr lang="en-US" b="1" i="1" err="1"/>
              <a:t>Prathamesh</a:t>
            </a:r>
            <a:r>
              <a:rPr lang="en-US" b="1" i="1"/>
              <a:t> Patil</a:t>
            </a:r>
          </a:p>
        </p:txBody>
      </p:sp>
      <p:sp>
        <p:nvSpPr>
          <p:cNvPr id="111" name="Google Shape;111;p22"/>
          <p:cNvSpPr/>
          <p:nvPr/>
        </p:nvSpPr>
        <p:spPr>
          <a:xfrm>
            <a:off x="4090757" y="4488644"/>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2"/>
          <p:cNvSpPr/>
          <p:nvPr/>
        </p:nvSpPr>
        <p:spPr>
          <a:xfrm>
            <a:off x="5322397" y="1215078"/>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2"/>
          <p:cNvSpPr/>
          <p:nvPr/>
        </p:nvSpPr>
        <p:spPr>
          <a:xfrm>
            <a:off x="5411034" y="1342660"/>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2"/>
          <p:cNvSpPr/>
          <p:nvPr/>
        </p:nvSpPr>
        <p:spPr>
          <a:xfrm>
            <a:off x="5476733" y="1459947"/>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p:nvPr/>
        </p:nvSpPr>
        <p:spPr>
          <a:xfrm>
            <a:off x="5230712" y="1082122"/>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p:nvPr/>
        </p:nvSpPr>
        <p:spPr>
          <a:xfrm>
            <a:off x="1636702" y="912991"/>
            <a:ext cx="3276417" cy="3786686"/>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1888760" y="2657970"/>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p:nvPr/>
        </p:nvSpPr>
        <p:spPr>
          <a:xfrm>
            <a:off x="3507007" y="2725228"/>
            <a:ext cx="24" cy="24"/>
          </a:xfrm>
          <a:custGeom>
            <a:avLst/>
            <a:gdLst/>
            <a:ahLst/>
            <a:cxnLst/>
            <a:rect l="l" t="t" r="r" b="b"/>
            <a:pathLst>
              <a:path w="1" h="1" extrusionOk="0">
                <a:moveTo>
                  <a:pt x="1" y="0"/>
                </a:moveTo>
                <a:lnTo>
                  <a:pt x="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2839122" y="2436614"/>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p:nvPr/>
        </p:nvSpPr>
        <p:spPr>
          <a:xfrm>
            <a:off x="322463" y="1971857"/>
            <a:ext cx="426367" cy="42483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p:nvPr/>
        </p:nvSpPr>
        <p:spPr>
          <a:xfrm>
            <a:off x="776304" y="1926026"/>
            <a:ext cx="301065" cy="29799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2"/>
          <p:cNvSpPr/>
          <p:nvPr/>
        </p:nvSpPr>
        <p:spPr>
          <a:xfrm>
            <a:off x="3846248" y="196727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3846248" y="209869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2"/>
          <p:cNvSpPr/>
          <p:nvPr/>
        </p:nvSpPr>
        <p:spPr>
          <a:xfrm>
            <a:off x="3846248" y="2230115"/>
            <a:ext cx="987178" cy="38224"/>
          </a:xfrm>
          <a:custGeom>
            <a:avLst/>
            <a:gdLst/>
            <a:ahLst/>
            <a:cxnLst/>
            <a:rect l="l" t="t" r="r" b="b"/>
            <a:pathLst>
              <a:path w="41141" h="1593" extrusionOk="0">
                <a:moveTo>
                  <a:pt x="1" y="0"/>
                </a:moveTo>
                <a:lnTo>
                  <a:pt x="1" y="1593"/>
                </a:lnTo>
                <a:lnTo>
                  <a:pt x="41140" y="1593"/>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p:nvPr/>
        </p:nvSpPr>
        <p:spPr>
          <a:xfrm>
            <a:off x="3846248" y="24944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2"/>
          <p:cNvSpPr/>
          <p:nvPr/>
        </p:nvSpPr>
        <p:spPr>
          <a:xfrm>
            <a:off x="3846248" y="262588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2"/>
          <p:cNvSpPr/>
          <p:nvPr/>
        </p:nvSpPr>
        <p:spPr>
          <a:xfrm>
            <a:off x="3846248" y="2888730"/>
            <a:ext cx="987178" cy="38224"/>
          </a:xfrm>
          <a:custGeom>
            <a:avLst/>
            <a:gdLst/>
            <a:ahLst/>
            <a:cxnLst/>
            <a:rect l="l" t="t" r="r" b="b"/>
            <a:pathLst>
              <a:path w="41141" h="1593" extrusionOk="0">
                <a:moveTo>
                  <a:pt x="1" y="0"/>
                </a:moveTo>
                <a:lnTo>
                  <a:pt x="1" y="1592"/>
                </a:lnTo>
                <a:lnTo>
                  <a:pt x="41140" y="1592"/>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2"/>
          <p:cNvSpPr/>
          <p:nvPr/>
        </p:nvSpPr>
        <p:spPr>
          <a:xfrm>
            <a:off x="3846248" y="302015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2"/>
          <p:cNvSpPr/>
          <p:nvPr/>
        </p:nvSpPr>
        <p:spPr>
          <a:xfrm>
            <a:off x="3846248" y="32829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p:nvPr/>
        </p:nvSpPr>
        <p:spPr>
          <a:xfrm>
            <a:off x="1910164" y="196727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2"/>
          <p:cNvSpPr/>
          <p:nvPr/>
        </p:nvSpPr>
        <p:spPr>
          <a:xfrm>
            <a:off x="1910164" y="209869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2"/>
          <p:cNvSpPr/>
          <p:nvPr/>
        </p:nvSpPr>
        <p:spPr>
          <a:xfrm>
            <a:off x="1910164" y="2363047"/>
            <a:ext cx="1147609" cy="38248"/>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2"/>
          <p:cNvSpPr/>
          <p:nvPr/>
        </p:nvSpPr>
        <p:spPr>
          <a:xfrm>
            <a:off x="3960848" y="1701385"/>
            <a:ext cx="701422" cy="114648"/>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2"/>
          <p:cNvSpPr/>
          <p:nvPr/>
        </p:nvSpPr>
        <p:spPr>
          <a:xfrm>
            <a:off x="2412907" y="1701385"/>
            <a:ext cx="699886" cy="114648"/>
          </a:xfrm>
          <a:custGeom>
            <a:avLst/>
            <a:gdLst/>
            <a:ahLst/>
            <a:cxnLst/>
            <a:rect l="l" t="t" r="r" b="b"/>
            <a:pathLst>
              <a:path w="29168" h="4778" extrusionOk="0">
                <a:moveTo>
                  <a:pt x="0" y="1"/>
                </a:moveTo>
                <a:lnTo>
                  <a:pt x="0" y="4777"/>
                </a:lnTo>
                <a:lnTo>
                  <a:pt x="29167" y="4777"/>
                </a:lnTo>
                <a:lnTo>
                  <a:pt x="29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2"/>
          <p:cNvSpPr/>
          <p:nvPr/>
        </p:nvSpPr>
        <p:spPr>
          <a:xfrm>
            <a:off x="311761" y="2988045"/>
            <a:ext cx="735039" cy="1488386"/>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2"/>
          <p:cNvSpPr/>
          <p:nvPr/>
        </p:nvSpPr>
        <p:spPr>
          <a:xfrm>
            <a:off x="641836" y="4037850"/>
            <a:ext cx="76424" cy="382048"/>
          </a:xfrm>
          <a:custGeom>
            <a:avLst/>
            <a:gdLst/>
            <a:ahLst/>
            <a:cxnLst/>
            <a:rect l="l" t="t" r="r" b="b"/>
            <a:pathLst>
              <a:path w="3185" h="15922" extrusionOk="0">
                <a:moveTo>
                  <a:pt x="0" y="1"/>
                </a:moveTo>
                <a:lnTo>
                  <a:pt x="0" y="15922"/>
                </a:lnTo>
                <a:lnTo>
                  <a:pt x="3185" y="15922"/>
                </a:lnTo>
                <a:lnTo>
                  <a:pt x="318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1876523" y="394881"/>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4457497" y="99575"/>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a:off x="1109427" y="2272898"/>
            <a:ext cx="233831" cy="20004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p:nvPr/>
        </p:nvSpPr>
        <p:spPr>
          <a:xfrm>
            <a:off x="4237439" y="1418388"/>
            <a:ext cx="233831" cy="200502"/>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a:off x="2594741" y="4509280"/>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p:nvPr/>
        </p:nvSpPr>
        <p:spPr>
          <a:xfrm>
            <a:off x="5762489" y="755070"/>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p:nvPr/>
        </p:nvSpPr>
        <p:spPr>
          <a:xfrm rot="5400000">
            <a:off x="4311559" y="4079993"/>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2"/>
          <p:cNvSpPr/>
          <p:nvPr/>
        </p:nvSpPr>
        <p:spPr>
          <a:xfrm>
            <a:off x="1144579" y="2509753"/>
            <a:ext cx="195607" cy="140128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2"/>
          <p:cNvSpPr/>
          <p:nvPr/>
        </p:nvSpPr>
        <p:spPr>
          <a:xfrm>
            <a:off x="464561" y="827319"/>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2"/>
          <p:cNvSpPr/>
          <p:nvPr/>
        </p:nvSpPr>
        <p:spPr>
          <a:xfrm>
            <a:off x="1023093" y="4537210"/>
            <a:ext cx="309464" cy="3151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a:off x="1483581" y="4909037"/>
            <a:ext cx="125566" cy="57924"/>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933567" y="4248190"/>
            <a:ext cx="53629" cy="112105"/>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a:off x="964233" y="4396863"/>
            <a:ext cx="71865" cy="110137"/>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a:off x="874108" y="4039386"/>
            <a:ext cx="151288" cy="171156"/>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1342538" y="4852241"/>
            <a:ext cx="126022" cy="704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1642740" y="4890537"/>
            <a:ext cx="227713" cy="151288"/>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3183051" y="1643317"/>
            <a:ext cx="230784" cy="230784"/>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a:off x="4237439" y="588929"/>
            <a:ext cx="230760" cy="230784"/>
          </a:xfrm>
          <a:custGeom>
            <a:avLst/>
            <a:gdLst/>
            <a:ahLst/>
            <a:cxnLst/>
            <a:rect l="l" t="t" r="r" b="b"/>
            <a:pathLst>
              <a:path w="9617" h="9618" extrusionOk="0">
                <a:moveTo>
                  <a:pt x="1" y="1"/>
                </a:moveTo>
                <a:lnTo>
                  <a:pt x="1" y="9617"/>
                </a:lnTo>
                <a:lnTo>
                  <a:pt x="9617" y="9617"/>
                </a:lnTo>
                <a:lnTo>
                  <a:pt x="9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a:off x="4815071" y="588929"/>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1358519" y="4066884"/>
            <a:ext cx="453865" cy="58375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1453251" y="4164688"/>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1453251" y="4238040"/>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1453251" y="4311369"/>
            <a:ext cx="212428" cy="38248"/>
          </a:xfrm>
          <a:custGeom>
            <a:avLst/>
            <a:gdLst/>
            <a:ahLst/>
            <a:cxnLst/>
            <a:rect l="l" t="t" r="r" b="b"/>
            <a:pathLst>
              <a:path w="8853" h="1594" extrusionOk="0">
                <a:moveTo>
                  <a:pt x="1" y="1"/>
                </a:moveTo>
                <a:lnTo>
                  <a:pt x="1" y="1593"/>
                </a:lnTo>
                <a:lnTo>
                  <a:pt x="8853" y="1593"/>
                </a:lnTo>
                <a:lnTo>
                  <a:pt x="88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3190705" y="153948"/>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3335875" y="232891"/>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759484" y="2430305"/>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a:off x="1363102" y="1446198"/>
            <a:ext cx="145194" cy="145194"/>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5788452" y="266508"/>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759484" y="2699241"/>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2021693" y="1435496"/>
            <a:ext cx="165062" cy="166597"/>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2701711" y="1453829"/>
            <a:ext cx="1453233" cy="129933"/>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1003993" y="158003"/>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5297946" y="532397"/>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595982" y="481959"/>
            <a:ext cx="129909" cy="302217"/>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1419634" y="3597758"/>
            <a:ext cx="129909" cy="302577"/>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777840" y="481959"/>
            <a:ext cx="128373" cy="302217"/>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a:off x="1419634" y="1941311"/>
            <a:ext cx="129909" cy="160145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2020637" y="4665895"/>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495131" y="2564773"/>
            <a:ext cx="189513" cy="161270"/>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534866" y="1615819"/>
            <a:ext cx="594452" cy="129909"/>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5719706" y="3617626"/>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1864309" y="4484061"/>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2044632" y="4384722"/>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8" name="Rectangle 7">
            <a:extLst>
              <a:ext uri="{FF2B5EF4-FFF2-40B4-BE49-F238E27FC236}">
                <a16:creationId xmlns:a16="http://schemas.microsoft.com/office/drawing/2014/main" id="{FE1904FE-F30C-332C-C955-D12C3FF3009A}"/>
              </a:ext>
            </a:extLst>
          </p:cNvPr>
          <p:cNvSpPr/>
          <p:nvPr/>
        </p:nvSpPr>
        <p:spPr>
          <a:xfrm>
            <a:off x="2824843" y="547007"/>
            <a:ext cx="6310993" cy="4302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EC2F4B3-6EF6-5AC7-F3A1-2EA9BC1FB022}"/>
              </a:ext>
            </a:extLst>
          </p:cNvPr>
          <p:cNvSpPr txBox="1"/>
          <p:nvPr/>
        </p:nvSpPr>
        <p:spPr>
          <a:xfrm>
            <a:off x="-36739" y="636936"/>
            <a:ext cx="2653391" cy="769441"/>
          </a:xfrm>
          <a:prstGeom prst="rect">
            <a:avLst/>
          </a:prstGeom>
          <a:noFill/>
        </p:spPr>
        <p:txBody>
          <a:bodyPr wrap="square" rtlCol="0">
            <a:spAutoFit/>
          </a:bodyPr>
          <a:lstStyle/>
          <a:p>
            <a:r>
              <a:rPr lang="en-IN" sz="2200" b="1" i="0">
                <a:solidFill>
                  <a:schemeClr val="bg1"/>
                </a:solidFill>
                <a:effectLst/>
                <a:latin typeface="Roboto" panose="02000000000000000000" pitchFamily="2" charset="0"/>
                <a:ea typeface="Roboto" panose="02000000000000000000" pitchFamily="2" charset="0"/>
                <a:cs typeface="Roboto" panose="02000000000000000000" pitchFamily="2" charset="0"/>
              </a:rPr>
              <a:t>MARKETING PERSONA: AGE</a:t>
            </a:r>
          </a:p>
        </p:txBody>
      </p:sp>
      <p:sp>
        <p:nvSpPr>
          <p:cNvPr id="7" name="TextBox 6">
            <a:extLst>
              <a:ext uri="{FF2B5EF4-FFF2-40B4-BE49-F238E27FC236}">
                <a16:creationId xmlns:a16="http://schemas.microsoft.com/office/drawing/2014/main" id="{FC80F3AD-6585-FFB0-52F3-E55669A35824}"/>
              </a:ext>
            </a:extLst>
          </p:cNvPr>
          <p:cNvSpPr txBox="1"/>
          <p:nvPr/>
        </p:nvSpPr>
        <p:spPr>
          <a:xfrm>
            <a:off x="130632" y="1650411"/>
            <a:ext cx="2522762" cy="1323439"/>
          </a:xfrm>
          <a:prstGeom prst="rect">
            <a:avLst/>
          </a:prstGeom>
          <a:noFill/>
        </p:spPr>
        <p:txBody>
          <a:bodyPr wrap="square" rtlCol="0">
            <a:spAutoFit/>
          </a:bodyPr>
          <a:lstStyle/>
          <a:p>
            <a:pPr algn="ctr"/>
            <a:r>
              <a:rPr lang="en-US" sz="1600">
                <a:solidFill>
                  <a:schemeClr val="bg1"/>
                </a:solidFill>
              </a:rPr>
              <a:t>In the age segment, we have found that the 30-45 age group is looking for connections with fellow alumni and the university. </a:t>
            </a:r>
          </a:p>
        </p:txBody>
      </p:sp>
      <p:sp>
        <p:nvSpPr>
          <p:cNvPr id="9" name="Rectangle 8">
            <a:extLst>
              <a:ext uri="{FF2B5EF4-FFF2-40B4-BE49-F238E27FC236}">
                <a16:creationId xmlns:a16="http://schemas.microsoft.com/office/drawing/2014/main" id="{B2D36B23-07E9-6DD3-6674-EA189184DF6B}"/>
              </a:ext>
            </a:extLst>
          </p:cNvPr>
          <p:cNvSpPr/>
          <p:nvPr/>
        </p:nvSpPr>
        <p:spPr>
          <a:xfrm>
            <a:off x="130632" y="1585096"/>
            <a:ext cx="2522762" cy="1452017"/>
          </a:xfrm>
          <a:prstGeom prst="rect">
            <a:avLst/>
          </a:prstGeom>
          <a:noFill/>
          <a:ln>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Google Shape;407;p28">
            <a:extLst>
              <a:ext uri="{FF2B5EF4-FFF2-40B4-BE49-F238E27FC236}">
                <a16:creationId xmlns:a16="http://schemas.microsoft.com/office/drawing/2014/main" id="{F29C7A6D-87A5-6B8B-F0AF-A6465E76AB29}"/>
              </a:ext>
            </a:extLst>
          </p:cNvPr>
          <p:cNvCxnSpPr>
            <a:cxnSpLocks/>
          </p:cNvCxnSpPr>
          <p:nvPr/>
        </p:nvCxnSpPr>
        <p:spPr>
          <a:xfrm>
            <a:off x="0" y="1406377"/>
            <a:ext cx="2579914" cy="0"/>
          </a:xfrm>
          <a:prstGeom prst="straightConnector1">
            <a:avLst/>
          </a:prstGeom>
          <a:noFill/>
          <a:ln w="25400" cap="flat" cmpd="sng">
            <a:solidFill>
              <a:schemeClr val="accent1"/>
            </a:solidFill>
            <a:prstDash val="solid"/>
            <a:round/>
            <a:headEnd type="none" w="med" len="med"/>
            <a:tailEnd type="none" w="med" len="med"/>
          </a:ln>
        </p:spPr>
      </p:cxnSp>
      <p:pic>
        <p:nvPicPr>
          <p:cNvPr id="3" name="Picture 2">
            <a:extLst>
              <a:ext uri="{FF2B5EF4-FFF2-40B4-BE49-F238E27FC236}">
                <a16:creationId xmlns:a16="http://schemas.microsoft.com/office/drawing/2014/main" id="{7A3AACB2-B8E6-2596-2788-60A821919555}"/>
              </a:ext>
            </a:extLst>
          </p:cNvPr>
          <p:cNvPicPr>
            <a:picLocks noChangeAspect="1"/>
          </p:cNvPicPr>
          <p:nvPr/>
        </p:nvPicPr>
        <p:blipFill>
          <a:blip r:embed="rId3"/>
          <a:stretch>
            <a:fillRect/>
          </a:stretch>
        </p:blipFill>
        <p:spPr>
          <a:xfrm>
            <a:off x="2912835" y="644979"/>
            <a:ext cx="6157686" cy="4122964"/>
          </a:xfrm>
          <a:prstGeom prst="rect">
            <a:avLst/>
          </a:prstGeom>
        </p:spPr>
      </p:pic>
    </p:spTree>
    <p:extLst>
      <p:ext uri="{BB962C8B-B14F-4D97-AF65-F5344CB8AC3E}">
        <p14:creationId xmlns:p14="http://schemas.microsoft.com/office/powerpoint/2010/main" val="36621695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8" name="Rectangle 7">
            <a:extLst>
              <a:ext uri="{FF2B5EF4-FFF2-40B4-BE49-F238E27FC236}">
                <a16:creationId xmlns:a16="http://schemas.microsoft.com/office/drawing/2014/main" id="{FE1904FE-F30C-332C-C955-D12C3FF3009A}"/>
              </a:ext>
            </a:extLst>
          </p:cNvPr>
          <p:cNvSpPr/>
          <p:nvPr/>
        </p:nvSpPr>
        <p:spPr>
          <a:xfrm>
            <a:off x="2824843" y="547007"/>
            <a:ext cx="6310993" cy="4302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EC2F4B3-6EF6-5AC7-F3A1-2EA9BC1FB022}"/>
              </a:ext>
            </a:extLst>
          </p:cNvPr>
          <p:cNvSpPr txBox="1"/>
          <p:nvPr/>
        </p:nvSpPr>
        <p:spPr>
          <a:xfrm>
            <a:off x="8165" y="0"/>
            <a:ext cx="2890158" cy="1323439"/>
          </a:xfrm>
          <a:prstGeom prst="rect">
            <a:avLst/>
          </a:prstGeom>
          <a:noFill/>
        </p:spPr>
        <p:txBody>
          <a:bodyPr wrap="square" rtlCol="0">
            <a:spAutoFit/>
          </a:bodyPr>
          <a:lstStyle/>
          <a:p>
            <a:r>
              <a:rPr lang="en-IN" sz="2000" b="1" i="0">
                <a:solidFill>
                  <a:schemeClr val="bg1"/>
                </a:solidFill>
                <a:effectLst/>
                <a:latin typeface="Roboto" panose="02000000000000000000" pitchFamily="2" charset="0"/>
                <a:ea typeface="Roboto" panose="02000000000000000000" pitchFamily="2" charset="0"/>
                <a:cs typeface="Roboto" panose="02000000000000000000" pitchFamily="2" charset="0"/>
              </a:rPr>
              <a:t>MARKETING PERSONA: </a:t>
            </a:r>
          </a:p>
          <a:p>
            <a:r>
              <a:rPr lang="en-IN" sz="2000" b="1">
                <a:solidFill>
                  <a:schemeClr val="bg1"/>
                </a:solidFill>
                <a:latin typeface="Roboto" panose="02000000000000000000" pitchFamily="2" charset="0"/>
                <a:ea typeface="Roboto" panose="02000000000000000000" pitchFamily="2" charset="0"/>
                <a:cs typeface="Roboto" panose="02000000000000000000" pitchFamily="2" charset="0"/>
              </a:rPr>
              <a:t>GEOGRAPHIC LOCATION</a:t>
            </a:r>
            <a:endParaRPr lang="en-IN" sz="2000" b="1" i="0">
              <a:solidFill>
                <a:schemeClr val="bg1"/>
              </a:solidFill>
              <a:effectLst/>
              <a:latin typeface="Roboto" panose="02000000000000000000" pitchFamily="2" charset="0"/>
              <a:ea typeface="Roboto" panose="02000000000000000000" pitchFamily="2" charset="0"/>
              <a:cs typeface="Roboto" panose="02000000000000000000" pitchFamily="2" charset="0"/>
            </a:endParaRPr>
          </a:p>
        </p:txBody>
      </p:sp>
      <p:sp>
        <p:nvSpPr>
          <p:cNvPr id="7" name="TextBox 6">
            <a:extLst>
              <a:ext uri="{FF2B5EF4-FFF2-40B4-BE49-F238E27FC236}">
                <a16:creationId xmlns:a16="http://schemas.microsoft.com/office/drawing/2014/main" id="{FC80F3AD-6585-FFB0-52F3-E55669A35824}"/>
              </a:ext>
            </a:extLst>
          </p:cNvPr>
          <p:cNvSpPr txBox="1"/>
          <p:nvPr/>
        </p:nvSpPr>
        <p:spPr>
          <a:xfrm>
            <a:off x="130632" y="1650411"/>
            <a:ext cx="2522762" cy="2554545"/>
          </a:xfrm>
          <a:prstGeom prst="rect">
            <a:avLst/>
          </a:prstGeom>
          <a:noFill/>
        </p:spPr>
        <p:txBody>
          <a:bodyPr wrap="square" rtlCol="0">
            <a:spAutoFit/>
          </a:bodyPr>
          <a:lstStyle/>
          <a:p>
            <a:pPr algn="ctr"/>
            <a:r>
              <a:rPr lang="en-US" sz="1600">
                <a:solidFill>
                  <a:schemeClr val="bg1"/>
                </a:solidFill>
              </a:rPr>
              <a:t>In the geographic segment, we have realized that the alumni might be struggling to keep up with university events, including speakers and sports events, because of the physical location he or she resides. </a:t>
            </a:r>
          </a:p>
        </p:txBody>
      </p:sp>
      <p:sp>
        <p:nvSpPr>
          <p:cNvPr id="9" name="Rectangle 8">
            <a:extLst>
              <a:ext uri="{FF2B5EF4-FFF2-40B4-BE49-F238E27FC236}">
                <a16:creationId xmlns:a16="http://schemas.microsoft.com/office/drawing/2014/main" id="{B2D36B23-07E9-6DD3-6674-EA189184DF6B}"/>
              </a:ext>
            </a:extLst>
          </p:cNvPr>
          <p:cNvSpPr/>
          <p:nvPr/>
        </p:nvSpPr>
        <p:spPr>
          <a:xfrm>
            <a:off x="130632" y="1585096"/>
            <a:ext cx="2522762" cy="2619853"/>
          </a:xfrm>
          <a:prstGeom prst="rect">
            <a:avLst/>
          </a:prstGeom>
          <a:noFill/>
          <a:ln>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Google Shape;407;p28">
            <a:extLst>
              <a:ext uri="{FF2B5EF4-FFF2-40B4-BE49-F238E27FC236}">
                <a16:creationId xmlns:a16="http://schemas.microsoft.com/office/drawing/2014/main" id="{F29C7A6D-87A5-6B8B-F0AF-A6465E76AB29}"/>
              </a:ext>
            </a:extLst>
          </p:cNvPr>
          <p:cNvCxnSpPr>
            <a:cxnSpLocks/>
          </p:cNvCxnSpPr>
          <p:nvPr/>
        </p:nvCxnSpPr>
        <p:spPr>
          <a:xfrm>
            <a:off x="0" y="1406377"/>
            <a:ext cx="2579914" cy="0"/>
          </a:xfrm>
          <a:prstGeom prst="straightConnector1">
            <a:avLst/>
          </a:prstGeom>
          <a:noFill/>
          <a:ln w="25400" cap="flat" cmpd="sng">
            <a:solidFill>
              <a:schemeClr val="accent1"/>
            </a:solidFill>
            <a:prstDash val="solid"/>
            <a:round/>
            <a:headEnd type="none" w="med" len="med"/>
            <a:tailEnd type="none" w="med" len="med"/>
          </a:ln>
        </p:spPr>
      </p:cxnSp>
      <p:pic>
        <p:nvPicPr>
          <p:cNvPr id="5" name="Picture 4">
            <a:extLst>
              <a:ext uri="{FF2B5EF4-FFF2-40B4-BE49-F238E27FC236}">
                <a16:creationId xmlns:a16="http://schemas.microsoft.com/office/drawing/2014/main" id="{7752AFA9-CE98-87C9-5312-D311DB54749B}"/>
              </a:ext>
            </a:extLst>
          </p:cNvPr>
          <p:cNvPicPr>
            <a:picLocks noChangeAspect="1"/>
          </p:cNvPicPr>
          <p:nvPr/>
        </p:nvPicPr>
        <p:blipFill>
          <a:blip r:embed="rId3"/>
          <a:stretch>
            <a:fillRect/>
          </a:stretch>
        </p:blipFill>
        <p:spPr>
          <a:xfrm>
            <a:off x="2898323" y="661720"/>
            <a:ext cx="6145986" cy="4130716"/>
          </a:xfrm>
          <a:prstGeom prst="rect">
            <a:avLst/>
          </a:prstGeom>
        </p:spPr>
      </p:pic>
    </p:spTree>
    <p:extLst>
      <p:ext uri="{BB962C8B-B14F-4D97-AF65-F5344CB8AC3E}">
        <p14:creationId xmlns:p14="http://schemas.microsoft.com/office/powerpoint/2010/main" val="3027212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8" name="Rectangle 7">
            <a:extLst>
              <a:ext uri="{FF2B5EF4-FFF2-40B4-BE49-F238E27FC236}">
                <a16:creationId xmlns:a16="http://schemas.microsoft.com/office/drawing/2014/main" id="{FE1904FE-F30C-332C-C955-D12C3FF3009A}"/>
              </a:ext>
            </a:extLst>
          </p:cNvPr>
          <p:cNvSpPr/>
          <p:nvPr/>
        </p:nvSpPr>
        <p:spPr>
          <a:xfrm>
            <a:off x="2824843" y="547007"/>
            <a:ext cx="6310993" cy="4302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EC2F4B3-6EF6-5AC7-F3A1-2EA9BC1FB022}"/>
              </a:ext>
            </a:extLst>
          </p:cNvPr>
          <p:cNvSpPr txBox="1"/>
          <p:nvPr/>
        </p:nvSpPr>
        <p:spPr>
          <a:xfrm>
            <a:off x="-36739" y="636936"/>
            <a:ext cx="2653391" cy="1107996"/>
          </a:xfrm>
          <a:prstGeom prst="rect">
            <a:avLst/>
          </a:prstGeom>
          <a:noFill/>
        </p:spPr>
        <p:txBody>
          <a:bodyPr wrap="square" rtlCol="0">
            <a:spAutoFit/>
          </a:bodyPr>
          <a:lstStyle/>
          <a:p>
            <a:r>
              <a:rPr lang="en-IN" sz="2200" b="1" i="0">
                <a:solidFill>
                  <a:schemeClr val="bg1"/>
                </a:solidFill>
                <a:effectLst/>
                <a:latin typeface="Roboto" panose="02000000000000000000" pitchFamily="2" charset="0"/>
                <a:ea typeface="Roboto" panose="02000000000000000000" pitchFamily="2" charset="0"/>
                <a:cs typeface="Roboto" panose="02000000000000000000" pitchFamily="2" charset="0"/>
              </a:rPr>
              <a:t>MARKETING PERSONA: DEGREE	</a:t>
            </a:r>
          </a:p>
        </p:txBody>
      </p:sp>
      <p:sp>
        <p:nvSpPr>
          <p:cNvPr id="7" name="TextBox 6">
            <a:extLst>
              <a:ext uri="{FF2B5EF4-FFF2-40B4-BE49-F238E27FC236}">
                <a16:creationId xmlns:a16="http://schemas.microsoft.com/office/drawing/2014/main" id="{FC80F3AD-6585-FFB0-52F3-E55669A35824}"/>
              </a:ext>
            </a:extLst>
          </p:cNvPr>
          <p:cNvSpPr txBox="1"/>
          <p:nvPr/>
        </p:nvSpPr>
        <p:spPr>
          <a:xfrm>
            <a:off x="130632" y="1650411"/>
            <a:ext cx="2522762" cy="2062103"/>
          </a:xfrm>
          <a:prstGeom prst="rect">
            <a:avLst/>
          </a:prstGeom>
          <a:noFill/>
        </p:spPr>
        <p:txBody>
          <a:bodyPr wrap="square" rtlCol="0">
            <a:spAutoFit/>
          </a:bodyPr>
          <a:lstStyle/>
          <a:p>
            <a:pPr algn="ctr"/>
            <a:r>
              <a:rPr lang="en-US" sz="1600">
                <a:solidFill>
                  <a:schemeClr val="bg1"/>
                </a:solidFill>
              </a:rPr>
              <a:t>In the degree segment, we noticed that career outcome, professional development, and networking are crucial to alumni who have studied STEM and are doing similar work. </a:t>
            </a:r>
          </a:p>
        </p:txBody>
      </p:sp>
      <p:sp>
        <p:nvSpPr>
          <p:cNvPr id="9" name="Rectangle 8">
            <a:extLst>
              <a:ext uri="{FF2B5EF4-FFF2-40B4-BE49-F238E27FC236}">
                <a16:creationId xmlns:a16="http://schemas.microsoft.com/office/drawing/2014/main" id="{B2D36B23-07E9-6DD3-6674-EA189184DF6B}"/>
              </a:ext>
            </a:extLst>
          </p:cNvPr>
          <p:cNvSpPr/>
          <p:nvPr/>
        </p:nvSpPr>
        <p:spPr>
          <a:xfrm>
            <a:off x="130632" y="1585096"/>
            <a:ext cx="2522762" cy="2127414"/>
          </a:xfrm>
          <a:prstGeom prst="rect">
            <a:avLst/>
          </a:prstGeom>
          <a:noFill/>
          <a:ln>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Google Shape;407;p28">
            <a:extLst>
              <a:ext uri="{FF2B5EF4-FFF2-40B4-BE49-F238E27FC236}">
                <a16:creationId xmlns:a16="http://schemas.microsoft.com/office/drawing/2014/main" id="{F29C7A6D-87A5-6B8B-F0AF-A6465E76AB29}"/>
              </a:ext>
            </a:extLst>
          </p:cNvPr>
          <p:cNvCxnSpPr>
            <a:cxnSpLocks/>
          </p:cNvCxnSpPr>
          <p:nvPr/>
        </p:nvCxnSpPr>
        <p:spPr>
          <a:xfrm>
            <a:off x="0" y="1406377"/>
            <a:ext cx="2579914" cy="0"/>
          </a:xfrm>
          <a:prstGeom prst="straightConnector1">
            <a:avLst/>
          </a:prstGeom>
          <a:noFill/>
          <a:ln w="25400" cap="flat" cmpd="sng">
            <a:solidFill>
              <a:schemeClr val="accent1"/>
            </a:solidFill>
            <a:prstDash val="solid"/>
            <a:round/>
            <a:headEnd type="none" w="med" len="med"/>
            <a:tailEnd type="none" w="med" len="med"/>
          </a:ln>
        </p:spPr>
      </p:cxnSp>
      <p:pic>
        <p:nvPicPr>
          <p:cNvPr id="2" name="Picture 1">
            <a:extLst>
              <a:ext uri="{FF2B5EF4-FFF2-40B4-BE49-F238E27FC236}">
                <a16:creationId xmlns:a16="http://schemas.microsoft.com/office/drawing/2014/main" id="{8D8FA05F-F3AD-0BDD-F4D0-B5B3A9989F86}"/>
              </a:ext>
            </a:extLst>
          </p:cNvPr>
          <p:cNvPicPr>
            <a:picLocks noChangeAspect="1"/>
          </p:cNvPicPr>
          <p:nvPr/>
        </p:nvPicPr>
        <p:blipFill>
          <a:blip r:embed="rId3"/>
          <a:stretch>
            <a:fillRect/>
          </a:stretch>
        </p:blipFill>
        <p:spPr>
          <a:xfrm>
            <a:off x="2928937" y="636936"/>
            <a:ext cx="6141583" cy="4122843"/>
          </a:xfrm>
          <a:prstGeom prst="rect">
            <a:avLst/>
          </a:prstGeom>
        </p:spPr>
      </p:pic>
    </p:spTree>
    <p:extLst>
      <p:ext uri="{BB962C8B-B14F-4D97-AF65-F5344CB8AC3E}">
        <p14:creationId xmlns:p14="http://schemas.microsoft.com/office/powerpoint/2010/main" val="3967355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8" name="Rectangle 7">
            <a:extLst>
              <a:ext uri="{FF2B5EF4-FFF2-40B4-BE49-F238E27FC236}">
                <a16:creationId xmlns:a16="http://schemas.microsoft.com/office/drawing/2014/main" id="{FE1904FE-F30C-332C-C955-D12C3FF3009A}"/>
              </a:ext>
            </a:extLst>
          </p:cNvPr>
          <p:cNvSpPr/>
          <p:nvPr/>
        </p:nvSpPr>
        <p:spPr>
          <a:xfrm>
            <a:off x="2824843" y="547007"/>
            <a:ext cx="6310993" cy="4302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EC2F4B3-6EF6-5AC7-F3A1-2EA9BC1FB022}"/>
              </a:ext>
            </a:extLst>
          </p:cNvPr>
          <p:cNvSpPr txBox="1"/>
          <p:nvPr/>
        </p:nvSpPr>
        <p:spPr>
          <a:xfrm>
            <a:off x="-36739" y="971423"/>
            <a:ext cx="2653391" cy="430887"/>
          </a:xfrm>
          <a:prstGeom prst="rect">
            <a:avLst/>
          </a:prstGeom>
          <a:noFill/>
        </p:spPr>
        <p:txBody>
          <a:bodyPr wrap="square" rtlCol="0">
            <a:spAutoFit/>
          </a:bodyPr>
          <a:lstStyle/>
          <a:p>
            <a:r>
              <a:rPr lang="en-IN" sz="2200" b="1" i="0">
                <a:solidFill>
                  <a:schemeClr val="bg1"/>
                </a:solidFill>
                <a:effectLst/>
                <a:latin typeface="Roboto" panose="02000000000000000000" pitchFamily="2" charset="0"/>
                <a:ea typeface="Roboto" panose="02000000000000000000" pitchFamily="2" charset="0"/>
                <a:cs typeface="Roboto" panose="02000000000000000000" pitchFamily="2" charset="0"/>
              </a:rPr>
              <a:t>USER PERSONA</a:t>
            </a:r>
          </a:p>
        </p:txBody>
      </p:sp>
      <p:sp>
        <p:nvSpPr>
          <p:cNvPr id="7" name="TextBox 6">
            <a:extLst>
              <a:ext uri="{FF2B5EF4-FFF2-40B4-BE49-F238E27FC236}">
                <a16:creationId xmlns:a16="http://schemas.microsoft.com/office/drawing/2014/main" id="{FC80F3AD-6585-FFB0-52F3-E55669A35824}"/>
              </a:ext>
            </a:extLst>
          </p:cNvPr>
          <p:cNvSpPr txBox="1"/>
          <p:nvPr/>
        </p:nvSpPr>
        <p:spPr>
          <a:xfrm>
            <a:off x="130632" y="1650411"/>
            <a:ext cx="2522762" cy="2308324"/>
          </a:xfrm>
          <a:prstGeom prst="rect">
            <a:avLst/>
          </a:prstGeom>
          <a:noFill/>
        </p:spPr>
        <p:txBody>
          <a:bodyPr wrap="square" rtlCol="0">
            <a:spAutoFit/>
          </a:bodyPr>
          <a:lstStyle/>
          <a:p>
            <a:pPr algn="ctr"/>
            <a:r>
              <a:rPr lang="en-US" sz="1600">
                <a:solidFill>
                  <a:schemeClr val="bg1"/>
                </a:solidFill>
              </a:rPr>
              <a:t>We conducted a UX Test to identify potential factors that affect the user’s ability to get information about the membership program as well as sign up for memberships.</a:t>
            </a:r>
          </a:p>
          <a:p>
            <a:pPr algn="ctr"/>
            <a:endParaRPr lang="en-US" sz="1600">
              <a:solidFill>
                <a:schemeClr val="bg1"/>
              </a:solidFill>
            </a:endParaRPr>
          </a:p>
        </p:txBody>
      </p:sp>
      <p:sp>
        <p:nvSpPr>
          <p:cNvPr id="9" name="Rectangle 8">
            <a:extLst>
              <a:ext uri="{FF2B5EF4-FFF2-40B4-BE49-F238E27FC236}">
                <a16:creationId xmlns:a16="http://schemas.microsoft.com/office/drawing/2014/main" id="{B2D36B23-07E9-6DD3-6674-EA189184DF6B}"/>
              </a:ext>
            </a:extLst>
          </p:cNvPr>
          <p:cNvSpPr/>
          <p:nvPr/>
        </p:nvSpPr>
        <p:spPr>
          <a:xfrm>
            <a:off x="130632" y="1585096"/>
            <a:ext cx="2522762" cy="2127414"/>
          </a:xfrm>
          <a:prstGeom prst="rect">
            <a:avLst/>
          </a:prstGeom>
          <a:noFill/>
          <a:ln>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Google Shape;407;p28">
            <a:extLst>
              <a:ext uri="{FF2B5EF4-FFF2-40B4-BE49-F238E27FC236}">
                <a16:creationId xmlns:a16="http://schemas.microsoft.com/office/drawing/2014/main" id="{F29C7A6D-87A5-6B8B-F0AF-A6465E76AB29}"/>
              </a:ext>
            </a:extLst>
          </p:cNvPr>
          <p:cNvCxnSpPr>
            <a:cxnSpLocks/>
          </p:cNvCxnSpPr>
          <p:nvPr/>
        </p:nvCxnSpPr>
        <p:spPr>
          <a:xfrm>
            <a:off x="0" y="1406377"/>
            <a:ext cx="2579914" cy="0"/>
          </a:xfrm>
          <a:prstGeom prst="straightConnector1">
            <a:avLst/>
          </a:prstGeom>
          <a:noFill/>
          <a:ln w="25400" cap="flat" cmpd="sng">
            <a:solidFill>
              <a:schemeClr val="accent1"/>
            </a:solidFill>
            <a:prstDash val="solid"/>
            <a:round/>
            <a:headEnd type="none" w="med" len="med"/>
            <a:tailEnd type="none" w="med" len="med"/>
          </a:ln>
        </p:spPr>
      </p:cxnSp>
      <p:pic>
        <p:nvPicPr>
          <p:cNvPr id="3" name="Picture 2">
            <a:extLst>
              <a:ext uri="{FF2B5EF4-FFF2-40B4-BE49-F238E27FC236}">
                <a16:creationId xmlns:a16="http://schemas.microsoft.com/office/drawing/2014/main" id="{8EEB12B6-0CFC-1790-B82E-223BB3E3B6FD}"/>
              </a:ext>
            </a:extLst>
          </p:cNvPr>
          <p:cNvPicPr>
            <a:picLocks noChangeAspect="1"/>
          </p:cNvPicPr>
          <p:nvPr/>
        </p:nvPicPr>
        <p:blipFill>
          <a:blip r:embed="rId3"/>
          <a:stretch>
            <a:fillRect/>
          </a:stretch>
        </p:blipFill>
        <p:spPr>
          <a:xfrm>
            <a:off x="2971800" y="653285"/>
            <a:ext cx="6041568" cy="4090165"/>
          </a:xfrm>
          <a:prstGeom prst="rect">
            <a:avLst/>
          </a:prstGeom>
        </p:spPr>
      </p:pic>
    </p:spTree>
    <p:extLst>
      <p:ext uri="{BB962C8B-B14F-4D97-AF65-F5344CB8AC3E}">
        <p14:creationId xmlns:p14="http://schemas.microsoft.com/office/powerpoint/2010/main" val="2327707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3" name="Google Shape;403;p28"/>
          <p:cNvSpPr txBox="1">
            <a:spLocks noGrp="1"/>
          </p:cNvSpPr>
          <p:nvPr>
            <p:ph type="ctrTitle" idx="4"/>
          </p:nvPr>
        </p:nvSpPr>
        <p:spPr>
          <a:xfrm>
            <a:off x="0" y="590975"/>
            <a:ext cx="7833900" cy="606600"/>
          </a:xfrm>
          <a:prstGeom prst="rect">
            <a:avLst/>
          </a:prstGeom>
        </p:spPr>
        <p:txBody>
          <a:bodyPr spcFirstLastPara="1" wrap="square" lIns="91425" tIns="91425" rIns="91425" bIns="91425" anchor="b" anchorCtr="0">
            <a:noAutofit/>
          </a:bodyPr>
          <a:lstStyle/>
          <a:p>
            <a:r>
              <a:rPr lang="en-US" sz="2000" b="1">
                <a:solidFill>
                  <a:schemeClr val="bg1"/>
                </a:solidFill>
              </a:rPr>
              <a:t>UX TEST &amp; SCORE </a:t>
            </a:r>
          </a:p>
        </p:txBody>
      </p:sp>
      <p:cxnSp>
        <p:nvCxnSpPr>
          <p:cNvPr id="407" name="Google Shape;407;p28"/>
          <p:cNvCxnSpPr/>
          <p:nvPr/>
        </p:nvCxnSpPr>
        <p:spPr>
          <a:xfrm>
            <a:off x="0" y="1197575"/>
            <a:ext cx="3340500" cy="0"/>
          </a:xfrm>
          <a:prstGeom prst="straightConnector1">
            <a:avLst/>
          </a:prstGeom>
          <a:noFill/>
          <a:ln w="9525" cap="flat" cmpd="sng">
            <a:solidFill>
              <a:schemeClr val="accent1"/>
            </a:solidFill>
            <a:prstDash val="solid"/>
            <a:round/>
            <a:headEnd type="none" w="med" len="med"/>
            <a:tailEnd type="none" w="med" len="med"/>
          </a:ln>
        </p:spPr>
      </p:cxnSp>
      <p:pic>
        <p:nvPicPr>
          <p:cNvPr id="2" name="Picture 1">
            <a:extLst>
              <a:ext uri="{FF2B5EF4-FFF2-40B4-BE49-F238E27FC236}">
                <a16:creationId xmlns:a16="http://schemas.microsoft.com/office/drawing/2014/main" id="{220307EC-D9DF-42B8-1B00-1877E6F409E2}"/>
              </a:ext>
            </a:extLst>
          </p:cNvPr>
          <p:cNvPicPr>
            <a:picLocks noChangeAspect="1"/>
          </p:cNvPicPr>
          <p:nvPr/>
        </p:nvPicPr>
        <p:blipFill>
          <a:blip r:embed="rId3"/>
          <a:stretch>
            <a:fillRect/>
          </a:stretch>
        </p:blipFill>
        <p:spPr>
          <a:xfrm>
            <a:off x="4086947" y="1224711"/>
            <a:ext cx="4837784" cy="3121150"/>
          </a:xfrm>
          <a:prstGeom prst="rect">
            <a:avLst/>
          </a:prstGeom>
          <a:ln>
            <a:solidFill>
              <a:schemeClr val="accent1">
                <a:shade val="95000"/>
                <a:satMod val="105000"/>
              </a:schemeClr>
            </a:solidFill>
            <a:prstDash val="dash"/>
          </a:ln>
        </p:spPr>
      </p:pic>
      <p:sp>
        <p:nvSpPr>
          <p:cNvPr id="3" name="TextBox 2">
            <a:extLst>
              <a:ext uri="{FF2B5EF4-FFF2-40B4-BE49-F238E27FC236}">
                <a16:creationId xmlns:a16="http://schemas.microsoft.com/office/drawing/2014/main" id="{2EBF0874-B0A4-A69F-7F41-917963B8C47C}"/>
              </a:ext>
            </a:extLst>
          </p:cNvPr>
          <p:cNvSpPr txBox="1"/>
          <p:nvPr/>
        </p:nvSpPr>
        <p:spPr>
          <a:xfrm>
            <a:off x="316373" y="1472696"/>
            <a:ext cx="3823275" cy="3785652"/>
          </a:xfrm>
          <a:prstGeom prst="rect">
            <a:avLst/>
          </a:prstGeom>
          <a:noFill/>
        </p:spPr>
        <p:txBody>
          <a:bodyPr wrap="square" rtlCol="0">
            <a:spAutoFit/>
          </a:bodyPr>
          <a:lstStyle/>
          <a:p>
            <a:r>
              <a:rPr lang="en-IN" sz="1200" b="1" i="0">
                <a:solidFill>
                  <a:schemeClr val="bg1"/>
                </a:solidFill>
                <a:effectLst/>
                <a:latin typeface="Arial" panose="020B0604020202020204" pitchFamily="34" charset="0"/>
                <a:cs typeface="Arial" panose="020B0604020202020204" pitchFamily="34" charset="0"/>
              </a:rPr>
              <a:t>Enhancing UX &amp; Our Recommendations on Improving Three Major Areas </a:t>
            </a:r>
            <a:r>
              <a:rPr lang="en-US" sz="1200" b="1">
                <a:solidFill>
                  <a:schemeClr val="bg1"/>
                </a:solidFill>
                <a:latin typeface="Arial" panose="020B0604020202020204" pitchFamily="34" charset="0"/>
                <a:cs typeface="Arial" panose="020B0604020202020204" pitchFamily="34" charset="0"/>
              </a:rPr>
              <a:t>: </a:t>
            </a:r>
          </a:p>
          <a:p>
            <a:endParaRPr lang="en-US" sz="1200">
              <a:solidFill>
                <a:schemeClr val="bg1"/>
              </a:solidFill>
            </a:endParaRPr>
          </a:p>
          <a:p>
            <a:r>
              <a:rPr lang="en-US" sz="1200" b="1">
                <a:solidFill>
                  <a:schemeClr val="bg1"/>
                </a:solidFill>
              </a:rPr>
              <a:t>Connections with other alumni through social media</a:t>
            </a:r>
          </a:p>
          <a:p>
            <a:endParaRPr lang="en-US" sz="1200">
              <a:solidFill>
                <a:schemeClr val="bg1"/>
              </a:solidFill>
            </a:endParaRPr>
          </a:p>
          <a:p>
            <a:r>
              <a:rPr lang="en-US" sz="1200" i="1">
                <a:solidFill>
                  <a:schemeClr val="bg1"/>
                </a:solidFill>
              </a:rPr>
              <a:t>Promote IlliniLink as a membership benefit</a:t>
            </a:r>
          </a:p>
          <a:p>
            <a:endParaRPr lang="en-US" sz="1200">
              <a:solidFill>
                <a:schemeClr val="bg1"/>
              </a:solidFill>
            </a:endParaRPr>
          </a:p>
          <a:p>
            <a:r>
              <a:rPr lang="en-US" sz="1200" b="1">
                <a:solidFill>
                  <a:schemeClr val="bg1"/>
                </a:solidFill>
              </a:rPr>
              <a:t>Career development resources </a:t>
            </a:r>
          </a:p>
          <a:p>
            <a:endParaRPr lang="en-US" sz="1200">
              <a:solidFill>
                <a:schemeClr val="bg1"/>
              </a:solidFill>
            </a:endParaRPr>
          </a:p>
          <a:p>
            <a:r>
              <a:rPr lang="en-US" sz="1200" i="1">
                <a:solidFill>
                  <a:schemeClr val="bg1"/>
                </a:solidFill>
              </a:rPr>
              <a:t>Create page containing all career development resources for members</a:t>
            </a:r>
          </a:p>
          <a:p>
            <a:endParaRPr lang="en-US" sz="1200">
              <a:solidFill>
                <a:schemeClr val="bg1"/>
              </a:solidFill>
            </a:endParaRPr>
          </a:p>
          <a:p>
            <a:r>
              <a:rPr lang="en-US" sz="1200" b="1">
                <a:solidFill>
                  <a:schemeClr val="bg1"/>
                </a:solidFill>
              </a:rPr>
              <a:t>Finding alumni events near member’s geographic location </a:t>
            </a:r>
          </a:p>
          <a:p>
            <a:endParaRPr lang="en-US" sz="1200">
              <a:solidFill>
                <a:schemeClr val="bg1"/>
              </a:solidFill>
            </a:endParaRPr>
          </a:p>
          <a:p>
            <a:r>
              <a:rPr lang="en-US" sz="1200" i="1">
                <a:solidFill>
                  <a:schemeClr val="bg1"/>
                </a:solidFill>
              </a:rPr>
              <a:t>Promote access to events and event calendar as membership benefit </a:t>
            </a:r>
          </a:p>
          <a:p>
            <a:endParaRPr lang="en-US" sz="1200">
              <a:solidFill>
                <a:schemeClr val="bg1"/>
              </a:solidFill>
            </a:endParaRPr>
          </a:p>
          <a:p>
            <a:endParaRPr lang="en-US" sz="1200">
              <a:solidFill>
                <a:schemeClr val="bg1"/>
              </a:solidFill>
            </a:endParaRPr>
          </a:p>
        </p:txBody>
      </p:sp>
      <p:sp>
        <p:nvSpPr>
          <p:cNvPr id="18" name="Chevron 17">
            <a:extLst>
              <a:ext uri="{FF2B5EF4-FFF2-40B4-BE49-F238E27FC236}">
                <a16:creationId xmlns:a16="http://schemas.microsoft.com/office/drawing/2014/main" id="{8286D3F1-2CB7-8D2B-8C55-66308FB71B7E}"/>
              </a:ext>
            </a:extLst>
          </p:cNvPr>
          <p:cNvSpPr/>
          <p:nvPr/>
        </p:nvSpPr>
        <p:spPr>
          <a:xfrm>
            <a:off x="144923" y="2090057"/>
            <a:ext cx="171450" cy="130629"/>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Chevron 18">
            <a:extLst>
              <a:ext uri="{FF2B5EF4-FFF2-40B4-BE49-F238E27FC236}">
                <a16:creationId xmlns:a16="http://schemas.microsoft.com/office/drawing/2014/main" id="{88A545E5-FD68-8033-487C-040039FC38F2}"/>
              </a:ext>
            </a:extLst>
          </p:cNvPr>
          <p:cNvSpPr/>
          <p:nvPr/>
        </p:nvSpPr>
        <p:spPr>
          <a:xfrm>
            <a:off x="144923" y="2982538"/>
            <a:ext cx="171450" cy="130629"/>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Chevron 19">
            <a:extLst>
              <a:ext uri="{FF2B5EF4-FFF2-40B4-BE49-F238E27FC236}">
                <a16:creationId xmlns:a16="http://schemas.microsoft.com/office/drawing/2014/main" id="{E2482B56-2005-306B-6D29-39A3764CF0DD}"/>
              </a:ext>
            </a:extLst>
          </p:cNvPr>
          <p:cNvSpPr/>
          <p:nvPr/>
        </p:nvSpPr>
        <p:spPr>
          <a:xfrm>
            <a:off x="144923" y="3905102"/>
            <a:ext cx="171450" cy="130629"/>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ectangle 20">
            <a:extLst>
              <a:ext uri="{FF2B5EF4-FFF2-40B4-BE49-F238E27FC236}">
                <a16:creationId xmlns:a16="http://schemas.microsoft.com/office/drawing/2014/main" id="{BE285ABD-4E02-E6A0-F05D-205FDF9928E5}"/>
              </a:ext>
            </a:extLst>
          </p:cNvPr>
          <p:cNvSpPr/>
          <p:nvPr/>
        </p:nvSpPr>
        <p:spPr>
          <a:xfrm>
            <a:off x="316373" y="2566207"/>
            <a:ext cx="3024127" cy="271839"/>
          </a:xfrm>
          <a:prstGeom prst="rect">
            <a:avLst/>
          </a:prstGeom>
          <a:noFill/>
          <a:ln>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B929D42-C6C7-ED6B-94AC-C4C3FF57512E}"/>
              </a:ext>
            </a:extLst>
          </p:cNvPr>
          <p:cNvSpPr/>
          <p:nvPr/>
        </p:nvSpPr>
        <p:spPr>
          <a:xfrm>
            <a:off x="349029" y="4396533"/>
            <a:ext cx="3414707" cy="431134"/>
          </a:xfrm>
          <a:prstGeom prst="rect">
            <a:avLst/>
          </a:prstGeom>
          <a:noFill/>
          <a:ln>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C83882B-70BF-2242-A007-893F1CEFED59}"/>
              </a:ext>
            </a:extLst>
          </p:cNvPr>
          <p:cNvSpPr/>
          <p:nvPr/>
        </p:nvSpPr>
        <p:spPr>
          <a:xfrm>
            <a:off x="378966" y="3345450"/>
            <a:ext cx="3213320" cy="361136"/>
          </a:xfrm>
          <a:prstGeom prst="rect">
            <a:avLst/>
          </a:prstGeom>
          <a:noFill/>
          <a:ln>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4572000" y="1107725"/>
            <a:ext cx="3530400" cy="606600"/>
          </a:xfrm>
          <a:prstGeom prst="rect">
            <a:avLst/>
          </a:prstGeom>
        </p:spPr>
        <p:txBody>
          <a:bodyPr spcFirstLastPara="1" wrap="square" lIns="91425" tIns="91425" rIns="91425" bIns="91425" anchor="b" anchorCtr="0">
            <a:noAutofit/>
          </a:bodyPr>
          <a:lstStyle/>
          <a:p>
            <a:r>
              <a:rPr lang="en-IN" sz="3000"/>
              <a:t>PREDICTIVE MODELS</a:t>
            </a:r>
          </a:p>
        </p:txBody>
      </p:sp>
      <p:cxnSp>
        <p:nvCxnSpPr>
          <p:cNvPr id="264" name="Google Shape;264;p24"/>
          <p:cNvCxnSpPr/>
          <p:nvPr/>
        </p:nvCxnSpPr>
        <p:spPr>
          <a:xfrm>
            <a:off x="4695600" y="1687857"/>
            <a:ext cx="4448400" cy="0"/>
          </a:xfrm>
          <a:prstGeom prst="straightConnector1">
            <a:avLst/>
          </a:prstGeom>
          <a:noFill/>
          <a:ln w="9525" cap="flat" cmpd="sng">
            <a:solidFill>
              <a:schemeClr val="accent1"/>
            </a:solidFill>
            <a:prstDash val="solid"/>
            <a:round/>
            <a:headEnd type="none" w="med" len="med"/>
            <a:tailEnd type="none" w="med" len="med"/>
          </a:ln>
        </p:spPr>
      </p:cxnSp>
      <p:sp>
        <p:nvSpPr>
          <p:cNvPr id="3" name="Oval 2">
            <a:extLst>
              <a:ext uri="{FF2B5EF4-FFF2-40B4-BE49-F238E27FC236}">
                <a16:creationId xmlns:a16="http://schemas.microsoft.com/office/drawing/2014/main" id="{68445C40-523D-BFCC-ED15-BA5D574C152E}"/>
              </a:ext>
            </a:extLst>
          </p:cNvPr>
          <p:cNvSpPr/>
          <p:nvPr/>
        </p:nvSpPr>
        <p:spPr>
          <a:xfrm>
            <a:off x="2727255" y="2302825"/>
            <a:ext cx="1376919" cy="11867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a:solidFill>
                  <a:schemeClr val="tx1"/>
                </a:solidFill>
                <a:latin typeface="Roboto"/>
                <a:ea typeface="Roboto"/>
                <a:cs typeface="Roboto"/>
              </a:rPr>
              <a:t>Linear Regression(Donation Amount)</a:t>
            </a:r>
          </a:p>
        </p:txBody>
      </p:sp>
      <p:sp>
        <p:nvSpPr>
          <p:cNvPr id="5" name="Rectangle 4">
            <a:extLst>
              <a:ext uri="{FF2B5EF4-FFF2-40B4-BE49-F238E27FC236}">
                <a16:creationId xmlns:a16="http://schemas.microsoft.com/office/drawing/2014/main" id="{743445B9-E4D4-98B4-B8ED-4E34534345AC}"/>
              </a:ext>
            </a:extLst>
          </p:cNvPr>
          <p:cNvSpPr/>
          <p:nvPr/>
        </p:nvSpPr>
        <p:spPr>
          <a:xfrm>
            <a:off x="4684996" y="3981287"/>
            <a:ext cx="1721962" cy="476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a:solidFill>
                  <a:schemeClr val="tx1"/>
                </a:solidFill>
                <a:latin typeface="Roboto"/>
                <a:ea typeface="Roboto"/>
                <a:cs typeface="Roboto"/>
              </a:rPr>
              <a:t>Gender</a:t>
            </a:r>
            <a:endParaRPr lang="en-US" sz="1200" b="1">
              <a:solidFill>
                <a:schemeClr val="tx1"/>
              </a:solidFill>
              <a:latin typeface="Roboto" panose="02000000000000000000" pitchFamily="2" charset="0"/>
              <a:ea typeface="Roboto" panose="02000000000000000000" pitchFamily="2" charset="0"/>
            </a:endParaRPr>
          </a:p>
        </p:txBody>
      </p:sp>
      <p:sp>
        <p:nvSpPr>
          <p:cNvPr id="7" name="Rectangle 6">
            <a:extLst>
              <a:ext uri="{FF2B5EF4-FFF2-40B4-BE49-F238E27FC236}">
                <a16:creationId xmlns:a16="http://schemas.microsoft.com/office/drawing/2014/main" id="{09BECD1C-1B94-3916-2CBC-585027753173}"/>
              </a:ext>
            </a:extLst>
          </p:cNvPr>
          <p:cNvSpPr/>
          <p:nvPr/>
        </p:nvSpPr>
        <p:spPr>
          <a:xfrm>
            <a:off x="2544019" y="3981287"/>
            <a:ext cx="1721962" cy="476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a:solidFill>
                  <a:schemeClr val="tx1"/>
                </a:solidFill>
                <a:latin typeface="Roboto"/>
                <a:ea typeface="Roboto"/>
                <a:cs typeface="Roboto"/>
              </a:rPr>
              <a:t>Marital Status</a:t>
            </a:r>
            <a:endParaRPr lang="en-US" sz="1200" b="1">
              <a:solidFill>
                <a:schemeClr val="tx1"/>
              </a:solidFill>
              <a:latin typeface="Roboto" panose="02000000000000000000" pitchFamily="2" charset="0"/>
              <a:ea typeface="Roboto" panose="02000000000000000000" pitchFamily="2" charset="0"/>
            </a:endParaRPr>
          </a:p>
        </p:txBody>
      </p:sp>
      <p:sp>
        <p:nvSpPr>
          <p:cNvPr id="8" name="Rectangle 7">
            <a:extLst>
              <a:ext uri="{FF2B5EF4-FFF2-40B4-BE49-F238E27FC236}">
                <a16:creationId xmlns:a16="http://schemas.microsoft.com/office/drawing/2014/main" id="{0B2030EE-CC60-770F-A785-B37EA8613FBE}"/>
              </a:ext>
            </a:extLst>
          </p:cNvPr>
          <p:cNvSpPr/>
          <p:nvPr/>
        </p:nvSpPr>
        <p:spPr>
          <a:xfrm>
            <a:off x="403042" y="3964780"/>
            <a:ext cx="1721962" cy="476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a:solidFill>
                  <a:schemeClr val="tx1"/>
                </a:solidFill>
                <a:latin typeface="Roboto"/>
                <a:ea typeface="Roboto"/>
                <a:cs typeface="Roboto"/>
              </a:rPr>
              <a:t>Age</a:t>
            </a:r>
            <a:endParaRPr lang="en-US" sz="1200" b="1">
              <a:solidFill>
                <a:schemeClr val="tx1"/>
              </a:solidFill>
              <a:latin typeface="Roboto" panose="02000000000000000000" pitchFamily="2" charset="0"/>
              <a:ea typeface="Roboto" panose="02000000000000000000" pitchFamily="2" charset="0"/>
            </a:endParaRPr>
          </a:p>
        </p:txBody>
      </p:sp>
      <p:cxnSp>
        <p:nvCxnSpPr>
          <p:cNvPr id="16" name="Straight Arrow Connector 15">
            <a:extLst>
              <a:ext uri="{FF2B5EF4-FFF2-40B4-BE49-F238E27FC236}">
                <a16:creationId xmlns:a16="http://schemas.microsoft.com/office/drawing/2014/main" id="{42960EC6-35DC-A553-FBA3-AB93D32DE143}"/>
              </a:ext>
            </a:extLst>
          </p:cNvPr>
          <p:cNvCxnSpPr>
            <a:cxnSpLocks/>
          </p:cNvCxnSpPr>
          <p:nvPr/>
        </p:nvCxnSpPr>
        <p:spPr>
          <a:xfrm flipH="1">
            <a:off x="3405000" y="3489599"/>
            <a:ext cx="10715" cy="49168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4F4E54E-9A53-883D-136F-842EEAA1D4BC}"/>
              </a:ext>
            </a:extLst>
          </p:cNvPr>
          <p:cNvCxnSpPr>
            <a:cxnSpLocks/>
          </p:cNvCxnSpPr>
          <p:nvPr/>
        </p:nvCxnSpPr>
        <p:spPr>
          <a:xfrm flipH="1">
            <a:off x="1284760" y="2896211"/>
            <a:ext cx="1442495"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F08FC8E-47E2-4CB9-2BFE-8E9238A08A03}"/>
              </a:ext>
            </a:extLst>
          </p:cNvPr>
          <p:cNvCxnSpPr>
            <a:cxnSpLocks/>
          </p:cNvCxnSpPr>
          <p:nvPr/>
        </p:nvCxnSpPr>
        <p:spPr>
          <a:xfrm>
            <a:off x="1320478" y="2896211"/>
            <a:ext cx="0" cy="106856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F13408B-33C4-F08D-5607-F98D3B27D56A}"/>
              </a:ext>
            </a:extLst>
          </p:cNvPr>
          <p:cNvCxnSpPr/>
          <p:nvPr/>
        </p:nvCxnSpPr>
        <p:spPr>
          <a:xfrm flipH="1">
            <a:off x="4047025" y="2896211"/>
            <a:ext cx="1442495"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3F0BE27-2D80-C5C6-CAE4-17296F18A4D7}"/>
              </a:ext>
            </a:extLst>
          </p:cNvPr>
          <p:cNvCxnSpPr>
            <a:cxnSpLocks/>
          </p:cNvCxnSpPr>
          <p:nvPr/>
        </p:nvCxnSpPr>
        <p:spPr>
          <a:xfrm>
            <a:off x="5489520" y="2896210"/>
            <a:ext cx="0" cy="106856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2CD18FF4-115B-4966-AE6B-64AFB51281E4}"/>
              </a:ext>
            </a:extLst>
          </p:cNvPr>
          <p:cNvSpPr/>
          <p:nvPr/>
        </p:nvSpPr>
        <p:spPr>
          <a:xfrm>
            <a:off x="7120661" y="2302826"/>
            <a:ext cx="1441212" cy="11867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a:solidFill>
                  <a:schemeClr val="tx1"/>
                </a:solidFill>
                <a:latin typeface="Roboto"/>
                <a:ea typeface="Roboto"/>
                <a:cs typeface="Roboto"/>
              </a:rPr>
              <a:t>Logistic Regression (If Donated)</a:t>
            </a:r>
          </a:p>
        </p:txBody>
      </p:sp>
      <p:sp>
        <p:nvSpPr>
          <p:cNvPr id="10" name="Rectangle 9">
            <a:extLst>
              <a:ext uri="{FF2B5EF4-FFF2-40B4-BE49-F238E27FC236}">
                <a16:creationId xmlns:a16="http://schemas.microsoft.com/office/drawing/2014/main" id="{BE9DE029-407D-E30E-EBD2-DCA09CFC7D46}"/>
              </a:ext>
            </a:extLst>
          </p:cNvPr>
          <p:cNvSpPr/>
          <p:nvPr/>
        </p:nvSpPr>
        <p:spPr>
          <a:xfrm>
            <a:off x="7001719" y="3988430"/>
            <a:ext cx="1721962" cy="476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a:solidFill>
                  <a:schemeClr val="tx1"/>
                </a:solidFill>
                <a:latin typeface="Roboto"/>
                <a:ea typeface="Roboto"/>
                <a:cs typeface="Roboto"/>
              </a:rPr>
              <a:t>All variables</a:t>
            </a:r>
            <a:endParaRPr lang="en-US">
              <a:solidFill>
                <a:schemeClr val="tx1"/>
              </a:solidFill>
            </a:endParaRPr>
          </a:p>
        </p:txBody>
      </p:sp>
      <p:cxnSp>
        <p:nvCxnSpPr>
          <p:cNvPr id="11" name="Straight Arrow Connector 10">
            <a:extLst>
              <a:ext uri="{FF2B5EF4-FFF2-40B4-BE49-F238E27FC236}">
                <a16:creationId xmlns:a16="http://schemas.microsoft.com/office/drawing/2014/main" id="{E94DFFDC-69BC-36C7-9091-3A30947F9B20}"/>
              </a:ext>
            </a:extLst>
          </p:cNvPr>
          <p:cNvCxnSpPr>
            <a:cxnSpLocks/>
          </p:cNvCxnSpPr>
          <p:nvPr/>
        </p:nvCxnSpPr>
        <p:spPr>
          <a:xfrm flipH="1">
            <a:off x="7862700" y="3496742"/>
            <a:ext cx="10715" cy="49168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370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PREDICTIVE MODEL (AGE FACTOR)</a:t>
            </a:r>
          </a:p>
        </p:txBody>
      </p:sp>
      <p:cxnSp>
        <p:nvCxnSpPr>
          <p:cNvPr id="614" name="Google Shape;614;p31"/>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2" name="TextBox 1">
            <a:extLst>
              <a:ext uri="{FF2B5EF4-FFF2-40B4-BE49-F238E27FC236}">
                <a16:creationId xmlns:a16="http://schemas.microsoft.com/office/drawing/2014/main" id="{D388D351-E96E-0F50-9DA1-67F3925D0C62}"/>
              </a:ext>
            </a:extLst>
          </p:cNvPr>
          <p:cNvSpPr txBox="1"/>
          <p:nvPr/>
        </p:nvSpPr>
        <p:spPr>
          <a:xfrm>
            <a:off x="681198" y="2345451"/>
            <a:ext cx="3533021" cy="2062103"/>
          </a:xfrm>
          <a:prstGeom prst="rect">
            <a:avLst/>
          </a:prstGeom>
          <a:noFill/>
        </p:spPr>
        <p:txBody>
          <a:bodyPr wrap="square" lIns="91440" tIns="45720" rIns="91440" bIns="45720" rtlCol="0" anchor="t">
            <a:spAutoFit/>
          </a:bodyPr>
          <a:lstStyle/>
          <a:p>
            <a:r>
              <a:rPr lang="en-US" sz="1600" b="1" i="1">
                <a:solidFill>
                  <a:schemeClr val="bg1"/>
                </a:solidFill>
                <a:latin typeface="Roboto"/>
                <a:ea typeface="Roboto"/>
              </a:rPr>
              <a:t>Age positively correlates with the total donation amount</a:t>
            </a:r>
            <a:endParaRPr lang="en-US">
              <a:solidFill>
                <a:schemeClr val="bg1"/>
              </a:solidFill>
            </a:endParaRPr>
          </a:p>
          <a:p>
            <a:endParaRPr lang="en-US" sz="1600" b="1" i="1">
              <a:solidFill>
                <a:schemeClr val="bg1"/>
              </a:solidFill>
              <a:latin typeface="Roboto" panose="02000000000000000000" pitchFamily="2" charset="0"/>
              <a:ea typeface="Roboto" panose="02000000000000000000" pitchFamily="2" charset="0"/>
            </a:endParaRPr>
          </a:p>
          <a:p>
            <a:r>
              <a:rPr lang="en-US" sz="1600" b="1" i="1">
                <a:solidFill>
                  <a:schemeClr val="bg1"/>
                </a:solidFill>
                <a:latin typeface="Roboto"/>
                <a:ea typeface="Roboto"/>
              </a:rPr>
              <a:t>The R^2 value is 0.0838, which indicates that the model only explains small variances in the data</a:t>
            </a:r>
          </a:p>
          <a:p>
            <a:endParaRPr lang="en-US" sz="1600" b="1" i="1">
              <a:solidFill>
                <a:schemeClr val="bg1"/>
              </a:solidFill>
              <a:latin typeface="Roboto"/>
              <a:ea typeface="Roboto"/>
            </a:endParaRPr>
          </a:p>
          <a:p>
            <a:r>
              <a:rPr lang="en-US" sz="1600" b="1" i="1">
                <a:solidFill>
                  <a:schemeClr val="bg1"/>
                </a:solidFill>
                <a:latin typeface="Roboto"/>
                <a:ea typeface="Roboto"/>
              </a:rPr>
              <a:t>P-value = 0.028</a:t>
            </a:r>
          </a:p>
        </p:txBody>
      </p:sp>
      <p:pic>
        <p:nvPicPr>
          <p:cNvPr id="4" name="Picture 3">
            <a:extLst>
              <a:ext uri="{FF2B5EF4-FFF2-40B4-BE49-F238E27FC236}">
                <a16:creationId xmlns:a16="http://schemas.microsoft.com/office/drawing/2014/main" id="{476805EF-0651-984B-9C3D-640C181BF311}"/>
              </a:ext>
            </a:extLst>
          </p:cNvPr>
          <p:cNvPicPr>
            <a:picLocks noChangeAspect="1"/>
          </p:cNvPicPr>
          <p:nvPr/>
        </p:nvPicPr>
        <p:blipFill>
          <a:blip r:embed="rId3"/>
          <a:stretch>
            <a:fillRect/>
          </a:stretch>
        </p:blipFill>
        <p:spPr>
          <a:xfrm>
            <a:off x="4572000" y="1330036"/>
            <a:ext cx="3533021" cy="3631161"/>
          </a:xfrm>
          <a:prstGeom prst="rect">
            <a:avLst/>
          </a:prstGeom>
          <a:ln>
            <a:solidFill>
              <a:schemeClr val="accent1">
                <a:shade val="95000"/>
                <a:satMod val="105000"/>
              </a:schemeClr>
            </a:solidFill>
            <a:prstDash val="dash"/>
          </a:ln>
        </p:spPr>
      </p:pic>
      <p:sp>
        <p:nvSpPr>
          <p:cNvPr id="5" name="Right Arrow 4">
            <a:extLst>
              <a:ext uri="{FF2B5EF4-FFF2-40B4-BE49-F238E27FC236}">
                <a16:creationId xmlns:a16="http://schemas.microsoft.com/office/drawing/2014/main" id="{664BD449-2FCB-E699-C3CC-58E5FD734B8D}"/>
              </a:ext>
            </a:extLst>
          </p:cNvPr>
          <p:cNvSpPr/>
          <p:nvPr/>
        </p:nvSpPr>
        <p:spPr>
          <a:xfrm>
            <a:off x="423337" y="3186890"/>
            <a:ext cx="157942" cy="1330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F782001D-95A0-201E-AEFA-346CA3DAF4BB}"/>
              </a:ext>
            </a:extLst>
          </p:cNvPr>
          <p:cNvSpPr/>
          <p:nvPr/>
        </p:nvSpPr>
        <p:spPr>
          <a:xfrm>
            <a:off x="423337" y="2438746"/>
            <a:ext cx="157942" cy="1330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7">
            <a:extLst>
              <a:ext uri="{FF2B5EF4-FFF2-40B4-BE49-F238E27FC236}">
                <a16:creationId xmlns:a16="http://schemas.microsoft.com/office/drawing/2014/main" id="{A56B2CB3-0AA4-69EF-545C-89AC8BADB358}"/>
              </a:ext>
            </a:extLst>
          </p:cNvPr>
          <p:cNvSpPr/>
          <p:nvPr/>
        </p:nvSpPr>
        <p:spPr>
          <a:xfrm>
            <a:off x="425318" y="4122063"/>
            <a:ext cx="157942" cy="1330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a:t>PREDICTIVE MODEL (MARITAL STATUS FACTOR)</a:t>
            </a:r>
          </a:p>
        </p:txBody>
      </p:sp>
      <p:cxnSp>
        <p:nvCxnSpPr>
          <p:cNvPr id="614" name="Google Shape;614;p31"/>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2" name="TextBox 1">
            <a:extLst>
              <a:ext uri="{FF2B5EF4-FFF2-40B4-BE49-F238E27FC236}">
                <a16:creationId xmlns:a16="http://schemas.microsoft.com/office/drawing/2014/main" id="{D388D351-E96E-0F50-9DA1-67F3925D0C62}"/>
              </a:ext>
            </a:extLst>
          </p:cNvPr>
          <p:cNvSpPr txBox="1"/>
          <p:nvPr/>
        </p:nvSpPr>
        <p:spPr>
          <a:xfrm>
            <a:off x="716240" y="1788265"/>
            <a:ext cx="3533021" cy="3108543"/>
          </a:xfrm>
          <a:prstGeom prst="rect">
            <a:avLst/>
          </a:prstGeom>
          <a:noFill/>
        </p:spPr>
        <p:txBody>
          <a:bodyPr wrap="square" lIns="91440" tIns="45720" rIns="91440" bIns="45720" rtlCol="0" anchor="t">
            <a:spAutoFit/>
          </a:bodyPr>
          <a:lstStyle/>
          <a:p>
            <a:r>
              <a:rPr lang="en-US" b="1" i="1">
                <a:solidFill>
                  <a:schemeClr val="bg1"/>
                </a:solidFill>
                <a:latin typeface="Roboto" panose="02000000000000000000" pitchFamily="2" charset="0"/>
                <a:ea typeface="Roboto" panose="02000000000000000000" pitchFamily="2" charset="0"/>
              </a:rPr>
              <a:t>Each marital status positively correlates with the total donation amount. </a:t>
            </a:r>
          </a:p>
          <a:p>
            <a:endParaRPr lang="en-US" b="1" i="1">
              <a:solidFill>
                <a:schemeClr val="bg1"/>
              </a:solidFill>
              <a:latin typeface="Roboto" panose="02000000000000000000" pitchFamily="2" charset="0"/>
              <a:ea typeface="Roboto" panose="02000000000000000000" pitchFamily="2" charset="0"/>
            </a:endParaRPr>
          </a:p>
          <a:p>
            <a:r>
              <a:rPr lang="en-US" b="1" i="1">
                <a:solidFill>
                  <a:schemeClr val="bg1"/>
                </a:solidFill>
                <a:latin typeface="Roboto" panose="02000000000000000000" pitchFamily="2" charset="0"/>
                <a:ea typeface="Roboto" panose="02000000000000000000" pitchFamily="2" charset="0"/>
              </a:rPr>
              <a:t>Married individuals donate more than the single individuals.</a:t>
            </a:r>
          </a:p>
          <a:p>
            <a:endParaRPr lang="en-US" b="1" i="1">
              <a:solidFill>
                <a:schemeClr val="bg1"/>
              </a:solidFill>
              <a:latin typeface="Roboto" panose="02000000000000000000" pitchFamily="2" charset="0"/>
              <a:ea typeface="Roboto" panose="02000000000000000000" pitchFamily="2" charset="0"/>
            </a:endParaRPr>
          </a:p>
          <a:p>
            <a:r>
              <a:rPr lang="en-US" b="1" i="1">
                <a:solidFill>
                  <a:schemeClr val="bg1"/>
                </a:solidFill>
                <a:latin typeface="Roboto" panose="02000000000000000000" pitchFamily="2" charset="0"/>
                <a:ea typeface="Roboto" panose="02000000000000000000" pitchFamily="2" charset="0"/>
              </a:rPr>
              <a:t>Being single has a higher correlation than being married with the total donation amount.</a:t>
            </a:r>
          </a:p>
          <a:p>
            <a:endParaRPr lang="en-US" b="1" i="1">
              <a:solidFill>
                <a:schemeClr val="bg1"/>
              </a:solidFill>
              <a:latin typeface="Roboto" panose="02000000000000000000" pitchFamily="2" charset="0"/>
              <a:ea typeface="Roboto" panose="02000000000000000000" pitchFamily="2" charset="0"/>
            </a:endParaRPr>
          </a:p>
          <a:p>
            <a:r>
              <a:rPr lang="en-US" b="1" i="1">
                <a:solidFill>
                  <a:schemeClr val="bg1"/>
                </a:solidFill>
                <a:latin typeface="Roboto"/>
                <a:ea typeface="Roboto"/>
              </a:rPr>
              <a:t> The R^2 value is -0.0026, which indicates that the model does not explain variance. </a:t>
            </a:r>
          </a:p>
          <a:p>
            <a:endParaRPr lang="en-US" b="1" i="1">
              <a:solidFill>
                <a:schemeClr val="bg1"/>
              </a:solidFill>
              <a:latin typeface="Roboto"/>
              <a:ea typeface="Roboto"/>
            </a:endParaRPr>
          </a:p>
          <a:p>
            <a:r>
              <a:rPr lang="en-US" b="1" i="1">
                <a:solidFill>
                  <a:schemeClr val="bg1"/>
                </a:solidFill>
                <a:latin typeface="Roboto"/>
                <a:ea typeface="Roboto"/>
              </a:rPr>
              <a:t>P-value = 0.01</a:t>
            </a:r>
          </a:p>
        </p:txBody>
      </p:sp>
      <p:sp>
        <p:nvSpPr>
          <p:cNvPr id="5" name="Right Arrow 4">
            <a:extLst>
              <a:ext uri="{FF2B5EF4-FFF2-40B4-BE49-F238E27FC236}">
                <a16:creationId xmlns:a16="http://schemas.microsoft.com/office/drawing/2014/main" id="{664BD449-2FCB-E699-C3CC-58E5FD734B8D}"/>
              </a:ext>
            </a:extLst>
          </p:cNvPr>
          <p:cNvSpPr/>
          <p:nvPr/>
        </p:nvSpPr>
        <p:spPr>
          <a:xfrm>
            <a:off x="423337" y="2505248"/>
            <a:ext cx="157942" cy="1330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F782001D-95A0-201E-AEFA-346CA3DAF4BB}"/>
              </a:ext>
            </a:extLst>
          </p:cNvPr>
          <p:cNvSpPr/>
          <p:nvPr/>
        </p:nvSpPr>
        <p:spPr>
          <a:xfrm>
            <a:off x="423337" y="1890108"/>
            <a:ext cx="157942" cy="1330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140437A-FF46-0E45-5E11-9E69AAB854FF}"/>
              </a:ext>
            </a:extLst>
          </p:cNvPr>
          <p:cNvPicPr>
            <a:picLocks noChangeAspect="1"/>
          </p:cNvPicPr>
          <p:nvPr/>
        </p:nvPicPr>
        <p:blipFill>
          <a:blip r:embed="rId3"/>
          <a:stretch>
            <a:fillRect/>
          </a:stretch>
        </p:blipFill>
        <p:spPr>
          <a:xfrm>
            <a:off x="4384222" y="1407077"/>
            <a:ext cx="3809339" cy="3559625"/>
          </a:xfrm>
          <a:prstGeom prst="rect">
            <a:avLst/>
          </a:prstGeom>
          <a:ln>
            <a:solidFill>
              <a:schemeClr val="accent1">
                <a:shade val="95000"/>
                <a:satMod val="105000"/>
              </a:schemeClr>
            </a:solidFill>
            <a:prstDash val="dash"/>
          </a:ln>
        </p:spPr>
      </p:pic>
      <p:sp>
        <p:nvSpPr>
          <p:cNvPr id="7" name="Right Arrow 6">
            <a:extLst>
              <a:ext uri="{FF2B5EF4-FFF2-40B4-BE49-F238E27FC236}">
                <a16:creationId xmlns:a16="http://schemas.microsoft.com/office/drawing/2014/main" id="{DF3288F0-2E5D-12E7-DF7F-B65AB374DB17}"/>
              </a:ext>
            </a:extLst>
          </p:cNvPr>
          <p:cNvSpPr/>
          <p:nvPr/>
        </p:nvSpPr>
        <p:spPr>
          <a:xfrm>
            <a:off x="423337" y="3168313"/>
            <a:ext cx="157942" cy="1330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3C52D07B-9FE0-7B03-D711-8AD93115BCEA}"/>
              </a:ext>
            </a:extLst>
          </p:cNvPr>
          <p:cNvSpPr/>
          <p:nvPr/>
        </p:nvSpPr>
        <p:spPr>
          <a:xfrm>
            <a:off x="423337" y="4021083"/>
            <a:ext cx="157942" cy="1330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7">
            <a:extLst>
              <a:ext uri="{FF2B5EF4-FFF2-40B4-BE49-F238E27FC236}">
                <a16:creationId xmlns:a16="http://schemas.microsoft.com/office/drawing/2014/main" id="{EA7B4D33-C12F-1A53-B1E5-0D8558FE1FD4}"/>
              </a:ext>
            </a:extLst>
          </p:cNvPr>
          <p:cNvSpPr/>
          <p:nvPr/>
        </p:nvSpPr>
        <p:spPr>
          <a:xfrm>
            <a:off x="425318" y="4664988"/>
            <a:ext cx="157942" cy="1330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03833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a:t>PREDICTIVE MODEL (GENDER FACTOR)</a:t>
            </a:r>
          </a:p>
        </p:txBody>
      </p:sp>
      <p:cxnSp>
        <p:nvCxnSpPr>
          <p:cNvPr id="614" name="Google Shape;614;p31"/>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2" name="TextBox 1">
            <a:extLst>
              <a:ext uri="{FF2B5EF4-FFF2-40B4-BE49-F238E27FC236}">
                <a16:creationId xmlns:a16="http://schemas.microsoft.com/office/drawing/2014/main" id="{D388D351-E96E-0F50-9DA1-67F3925D0C62}"/>
              </a:ext>
            </a:extLst>
          </p:cNvPr>
          <p:cNvSpPr txBox="1"/>
          <p:nvPr/>
        </p:nvSpPr>
        <p:spPr>
          <a:xfrm>
            <a:off x="716240" y="1788265"/>
            <a:ext cx="3533021" cy="3108543"/>
          </a:xfrm>
          <a:prstGeom prst="rect">
            <a:avLst/>
          </a:prstGeom>
          <a:noFill/>
        </p:spPr>
        <p:txBody>
          <a:bodyPr wrap="square" lIns="91440" tIns="45720" rIns="91440" bIns="45720" rtlCol="0" anchor="t">
            <a:spAutoFit/>
          </a:bodyPr>
          <a:lstStyle/>
          <a:p>
            <a:r>
              <a:rPr lang="en-US" b="1" i="1">
                <a:solidFill>
                  <a:schemeClr val="bg1"/>
                </a:solidFill>
                <a:latin typeface="Roboto" panose="02000000000000000000" pitchFamily="2" charset="0"/>
                <a:ea typeface="Roboto" panose="02000000000000000000" pitchFamily="2" charset="0"/>
              </a:rPr>
              <a:t>Each gender is positively correlated with the total donation amount.</a:t>
            </a:r>
          </a:p>
          <a:p>
            <a:endParaRPr lang="en-US" b="1" i="1">
              <a:solidFill>
                <a:schemeClr val="bg1"/>
              </a:solidFill>
              <a:latin typeface="Roboto" panose="02000000000000000000" pitchFamily="2" charset="0"/>
              <a:ea typeface="Roboto" panose="02000000000000000000" pitchFamily="2" charset="0"/>
            </a:endParaRPr>
          </a:p>
          <a:p>
            <a:r>
              <a:rPr lang="en-US" b="1" i="1">
                <a:solidFill>
                  <a:schemeClr val="bg1"/>
                </a:solidFill>
                <a:latin typeface="Roboto"/>
                <a:ea typeface="Roboto"/>
              </a:rPr>
              <a:t>Being male has a higher correlation than female to the donation amount. </a:t>
            </a:r>
            <a:endParaRPr lang="en-US" b="1" i="1">
              <a:solidFill>
                <a:schemeClr val="bg1"/>
              </a:solidFill>
              <a:latin typeface="Roboto" panose="02000000000000000000" pitchFamily="2" charset="0"/>
              <a:ea typeface="Roboto" panose="02000000000000000000" pitchFamily="2" charset="0"/>
            </a:endParaRPr>
          </a:p>
          <a:p>
            <a:endParaRPr lang="en-US" b="1" i="1">
              <a:solidFill>
                <a:schemeClr val="bg1"/>
              </a:solidFill>
              <a:latin typeface="Roboto" panose="02000000000000000000" pitchFamily="2" charset="0"/>
              <a:ea typeface="Roboto" panose="02000000000000000000" pitchFamily="2" charset="0"/>
            </a:endParaRPr>
          </a:p>
          <a:p>
            <a:r>
              <a:rPr lang="en-US" b="1" i="1">
                <a:solidFill>
                  <a:schemeClr val="bg1"/>
                </a:solidFill>
                <a:latin typeface="Roboto" panose="02000000000000000000" pitchFamily="2" charset="0"/>
                <a:ea typeface="Roboto" panose="02000000000000000000" pitchFamily="2" charset="0"/>
              </a:rPr>
              <a:t>The average donation amount for males is higher. </a:t>
            </a:r>
          </a:p>
          <a:p>
            <a:endParaRPr lang="en-US" b="1" i="1">
              <a:solidFill>
                <a:schemeClr val="bg1"/>
              </a:solidFill>
              <a:latin typeface="Roboto" panose="02000000000000000000" pitchFamily="2" charset="0"/>
              <a:ea typeface="Roboto" panose="02000000000000000000" pitchFamily="2" charset="0"/>
            </a:endParaRPr>
          </a:p>
          <a:p>
            <a:r>
              <a:rPr lang="en-US" b="1" i="1">
                <a:solidFill>
                  <a:schemeClr val="bg1"/>
                </a:solidFill>
                <a:latin typeface="Roboto"/>
                <a:ea typeface="Roboto"/>
              </a:rPr>
              <a:t>The R^2 value is 0.4038, which indicates that the model explains moderate variances in the data.</a:t>
            </a:r>
          </a:p>
          <a:p>
            <a:endParaRPr lang="en-US" b="1" i="1">
              <a:solidFill>
                <a:schemeClr val="bg1"/>
              </a:solidFill>
              <a:latin typeface="Roboto"/>
              <a:ea typeface="Roboto"/>
            </a:endParaRPr>
          </a:p>
          <a:p>
            <a:r>
              <a:rPr lang="en-US" b="1" i="1">
                <a:solidFill>
                  <a:schemeClr val="bg1"/>
                </a:solidFill>
                <a:latin typeface="Roboto"/>
                <a:ea typeface="Roboto"/>
              </a:rPr>
              <a:t>P-value = 0.042</a:t>
            </a:r>
          </a:p>
        </p:txBody>
      </p:sp>
      <p:sp>
        <p:nvSpPr>
          <p:cNvPr id="5" name="Right Arrow 4">
            <a:extLst>
              <a:ext uri="{FF2B5EF4-FFF2-40B4-BE49-F238E27FC236}">
                <a16:creationId xmlns:a16="http://schemas.microsoft.com/office/drawing/2014/main" id="{664BD449-2FCB-E699-C3CC-58E5FD734B8D}"/>
              </a:ext>
            </a:extLst>
          </p:cNvPr>
          <p:cNvSpPr/>
          <p:nvPr/>
        </p:nvSpPr>
        <p:spPr>
          <a:xfrm>
            <a:off x="423337" y="2505248"/>
            <a:ext cx="157942" cy="1330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F782001D-95A0-201E-AEFA-346CA3DAF4BB}"/>
              </a:ext>
            </a:extLst>
          </p:cNvPr>
          <p:cNvSpPr/>
          <p:nvPr/>
        </p:nvSpPr>
        <p:spPr>
          <a:xfrm>
            <a:off x="423337" y="1890108"/>
            <a:ext cx="157942" cy="1330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DF3288F0-2E5D-12E7-DF7F-B65AB374DB17}"/>
              </a:ext>
            </a:extLst>
          </p:cNvPr>
          <p:cNvSpPr/>
          <p:nvPr/>
        </p:nvSpPr>
        <p:spPr>
          <a:xfrm>
            <a:off x="423337" y="3168313"/>
            <a:ext cx="157942" cy="1330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3C52D07B-9FE0-7B03-D711-8AD93115BCEA}"/>
              </a:ext>
            </a:extLst>
          </p:cNvPr>
          <p:cNvSpPr/>
          <p:nvPr/>
        </p:nvSpPr>
        <p:spPr>
          <a:xfrm>
            <a:off x="432462" y="3764876"/>
            <a:ext cx="157942" cy="1330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F231D74-DEC8-93D0-894C-BCED27B3A3D2}"/>
              </a:ext>
            </a:extLst>
          </p:cNvPr>
          <p:cNvPicPr>
            <a:picLocks noChangeAspect="1"/>
          </p:cNvPicPr>
          <p:nvPr/>
        </p:nvPicPr>
        <p:blipFill>
          <a:blip r:embed="rId3"/>
          <a:stretch>
            <a:fillRect/>
          </a:stretch>
        </p:blipFill>
        <p:spPr>
          <a:xfrm>
            <a:off x="4463318" y="1422147"/>
            <a:ext cx="3964442" cy="3492331"/>
          </a:xfrm>
          <a:prstGeom prst="rect">
            <a:avLst/>
          </a:prstGeom>
          <a:ln>
            <a:solidFill>
              <a:schemeClr val="accent1"/>
            </a:solidFill>
            <a:prstDash val="dash"/>
          </a:ln>
        </p:spPr>
      </p:pic>
      <p:sp>
        <p:nvSpPr>
          <p:cNvPr id="3" name="Right Arrow 7">
            <a:extLst>
              <a:ext uri="{FF2B5EF4-FFF2-40B4-BE49-F238E27FC236}">
                <a16:creationId xmlns:a16="http://schemas.microsoft.com/office/drawing/2014/main" id="{9A5A2767-6F19-3C2C-F00E-116F85FAB6D6}"/>
              </a:ext>
            </a:extLst>
          </p:cNvPr>
          <p:cNvSpPr/>
          <p:nvPr/>
        </p:nvSpPr>
        <p:spPr>
          <a:xfrm>
            <a:off x="432461" y="4664987"/>
            <a:ext cx="157942" cy="1330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68599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8" name="Rectangle 7">
            <a:extLst>
              <a:ext uri="{FF2B5EF4-FFF2-40B4-BE49-F238E27FC236}">
                <a16:creationId xmlns:a16="http://schemas.microsoft.com/office/drawing/2014/main" id="{FE1904FE-F30C-332C-C955-D12C3FF3009A}"/>
              </a:ext>
            </a:extLst>
          </p:cNvPr>
          <p:cNvSpPr/>
          <p:nvPr/>
        </p:nvSpPr>
        <p:spPr>
          <a:xfrm>
            <a:off x="2824843" y="547007"/>
            <a:ext cx="6310993" cy="4302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EC2F4B3-6EF6-5AC7-F3A1-2EA9BC1FB022}"/>
              </a:ext>
            </a:extLst>
          </p:cNvPr>
          <p:cNvSpPr txBox="1"/>
          <p:nvPr/>
        </p:nvSpPr>
        <p:spPr>
          <a:xfrm>
            <a:off x="8164" y="1259416"/>
            <a:ext cx="2653391" cy="830997"/>
          </a:xfrm>
          <a:prstGeom prst="rect">
            <a:avLst/>
          </a:prstGeom>
          <a:noFill/>
        </p:spPr>
        <p:txBody>
          <a:bodyPr wrap="square" rtlCol="0">
            <a:spAutoFit/>
          </a:bodyPr>
          <a:lstStyle/>
          <a:p>
            <a:r>
              <a:rPr lang="en-IN" sz="2400" b="1" i="0">
                <a:solidFill>
                  <a:schemeClr val="bg1"/>
                </a:solidFill>
                <a:effectLst/>
                <a:latin typeface="Roboto" panose="02000000000000000000" pitchFamily="2" charset="0"/>
                <a:ea typeface="Roboto" panose="02000000000000000000" pitchFamily="2" charset="0"/>
                <a:cs typeface="Roboto" panose="02000000000000000000" pitchFamily="2" charset="0"/>
              </a:rPr>
              <a:t>Predictive Model (Logistic Model)</a:t>
            </a:r>
          </a:p>
        </p:txBody>
      </p:sp>
      <p:cxnSp>
        <p:nvCxnSpPr>
          <p:cNvPr id="5" name="Google Shape;407;p28">
            <a:extLst>
              <a:ext uri="{FF2B5EF4-FFF2-40B4-BE49-F238E27FC236}">
                <a16:creationId xmlns:a16="http://schemas.microsoft.com/office/drawing/2014/main" id="{1B587D3B-1E2F-5424-B6F3-743847C1E0DE}"/>
              </a:ext>
            </a:extLst>
          </p:cNvPr>
          <p:cNvCxnSpPr>
            <a:cxnSpLocks/>
          </p:cNvCxnSpPr>
          <p:nvPr/>
        </p:nvCxnSpPr>
        <p:spPr>
          <a:xfrm>
            <a:off x="0" y="2116667"/>
            <a:ext cx="2579914" cy="0"/>
          </a:xfrm>
          <a:prstGeom prst="straightConnector1">
            <a:avLst/>
          </a:prstGeom>
          <a:noFill/>
          <a:ln w="25400" cap="flat" cmpd="sng">
            <a:solidFill>
              <a:schemeClr val="accent1"/>
            </a:solidFill>
            <a:prstDash val="solid"/>
            <a:round/>
            <a:headEnd type="none" w="med" len="med"/>
            <a:tailEnd type="none" w="med" len="med"/>
          </a:ln>
        </p:spPr>
      </p:cxnSp>
      <p:pic>
        <p:nvPicPr>
          <p:cNvPr id="3" name="Picture 2">
            <a:extLst>
              <a:ext uri="{FF2B5EF4-FFF2-40B4-BE49-F238E27FC236}">
                <a16:creationId xmlns:a16="http://schemas.microsoft.com/office/drawing/2014/main" id="{83E034EA-B5F3-ABB0-F120-FFB7EF8F8A19}"/>
              </a:ext>
            </a:extLst>
          </p:cNvPr>
          <p:cNvPicPr>
            <a:picLocks noChangeAspect="1"/>
          </p:cNvPicPr>
          <p:nvPr/>
        </p:nvPicPr>
        <p:blipFill>
          <a:blip r:embed="rId3"/>
          <a:stretch>
            <a:fillRect/>
          </a:stretch>
        </p:blipFill>
        <p:spPr>
          <a:xfrm>
            <a:off x="2906484" y="628650"/>
            <a:ext cx="6155873" cy="4155621"/>
          </a:xfrm>
          <a:prstGeom prst="rect">
            <a:avLst/>
          </a:prstGeom>
        </p:spPr>
      </p:pic>
      <p:sp>
        <p:nvSpPr>
          <p:cNvPr id="2" name="Rectangle 1">
            <a:extLst>
              <a:ext uri="{FF2B5EF4-FFF2-40B4-BE49-F238E27FC236}">
                <a16:creationId xmlns:a16="http://schemas.microsoft.com/office/drawing/2014/main" id="{48475B6D-832F-959A-38CA-5088547A69E8}"/>
              </a:ext>
            </a:extLst>
          </p:cNvPr>
          <p:cNvSpPr/>
          <p:nvPr/>
        </p:nvSpPr>
        <p:spPr>
          <a:xfrm>
            <a:off x="2973659" y="2787805"/>
            <a:ext cx="5999356" cy="7062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224EF08-28A6-A15C-7142-CDBA16F112AB}"/>
              </a:ext>
            </a:extLst>
          </p:cNvPr>
          <p:cNvSpPr/>
          <p:nvPr/>
        </p:nvSpPr>
        <p:spPr>
          <a:xfrm>
            <a:off x="2973659" y="4051610"/>
            <a:ext cx="5999356" cy="1784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9619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122462" y="644550"/>
            <a:ext cx="8954764"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2200" b="1" i="0">
                <a:solidFill>
                  <a:schemeClr val="bg1"/>
                </a:solidFill>
                <a:effectLst/>
                <a:latin typeface="Söhne"/>
              </a:rPr>
              <a:t>BOOSTING MEMBERSHIP SIGN-UPS: THE ALUMNI ASSOCIATION'S MISSION</a:t>
            </a:r>
            <a:endParaRPr lang="en-IN" sz="2200" b="1">
              <a:solidFill>
                <a:schemeClr val="bg1"/>
              </a:solidFill>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2" name="TextBox 1">
            <a:extLst>
              <a:ext uri="{FF2B5EF4-FFF2-40B4-BE49-F238E27FC236}">
                <a16:creationId xmlns:a16="http://schemas.microsoft.com/office/drawing/2014/main" id="{3A3F058D-2199-1445-42A9-05F844920E90}"/>
              </a:ext>
            </a:extLst>
          </p:cNvPr>
          <p:cNvSpPr txBox="1"/>
          <p:nvPr/>
        </p:nvSpPr>
        <p:spPr>
          <a:xfrm>
            <a:off x="666831" y="1487914"/>
            <a:ext cx="8302066" cy="4031873"/>
          </a:xfrm>
          <a:prstGeom prst="rect">
            <a:avLst/>
          </a:prstGeom>
          <a:noFill/>
        </p:spPr>
        <p:txBody>
          <a:bodyPr wrap="square" rtlCol="0">
            <a:spAutoFit/>
          </a:bodyPr>
          <a:lstStyle/>
          <a:p>
            <a:pPr marL="285750" indent="-285750">
              <a:buClr>
                <a:schemeClr val="bg1"/>
              </a:buClr>
              <a:buFont typeface="Wingdings" pitchFamily="2" charset="2"/>
              <a:buChar char="Ø"/>
            </a:pPr>
            <a:r>
              <a:rPr lang="en-US" sz="1600" b="1">
                <a:solidFill>
                  <a:schemeClr val="bg1"/>
                </a:solidFill>
                <a:latin typeface="Roboto" panose="02000000000000000000" pitchFamily="2" charset="0"/>
                <a:ea typeface="Roboto" panose="02000000000000000000" pitchFamily="2" charset="0"/>
              </a:rPr>
              <a:t>The three universities that make up the University of Illinois System have over </a:t>
            </a:r>
            <a:r>
              <a:rPr lang="en-US" sz="1600" b="1">
                <a:solidFill>
                  <a:schemeClr val="accent1"/>
                </a:solidFill>
                <a:latin typeface="Roboto" panose="02000000000000000000" pitchFamily="2" charset="0"/>
                <a:ea typeface="Roboto" panose="02000000000000000000" pitchFamily="2" charset="0"/>
              </a:rPr>
              <a:t>800,000 </a:t>
            </a:r>
            <a:r>
              <a:rPr lang="en-US" sz="1600" b="1">
                <a:solidFill>
                  <a:schemeClr val="bg1"/>
                </a:solidFill>
                <a:latin typeface="Roboto" panose="02000000000000000000" pitchFamily="2" charset="0"/>
                <a:ea typeface="Roboto" panose="02000000000000000000" pitchFamily="2" charset="0"/>
              </a:rPr>
              <a:t>live alumni. </a:t>
            </a:r>
          </a:p>
          <a:p>
            <a:pPr marL="342900" indent="-342900">
              <a:buClr>
                <a:schemeClr val="bg1"/>
              </a:buClr>
              <a:buFont typeface="Wingdings" pitchFamily="2" charset="2"/>
              <a:buChar char="Ø"/>
            </a:pPr>
            <a:endParaRPr lang="en-US" sz="1600" b="1">
              <a:solidFill>
                <a:schemeClr val="bg1"/>
              </a:solidFill>
              <a:latin typeface="Roboto" panose="02000000000000000000" pitchFamily="2" charset="0"/>
              <a:ea typeface="Roboto" panose="02000000000000000000" pitchFamily="2" charset="0"/>
            </a:endParaRPr>
          </a:p>
          <a:p>
            <a:pPr marL="342900" indent="-342900">
              <a:buClr>
                <a:schemeClr val="bg1"/>
              </a:buClr>
              <a:buFont typeface="Wingdings" pitchFamily="2" charset="2"/>
              <a:buChar char="Ø"/>
            </a:pPr>
            <a:r>
              <a:rPr lang="en-US" sz="1600" b="1">
                <a:solidFill>
                  <a:schemeClr val="bg1"/>
                </a:solidFill>
                <a:latin typeface="Roboto" panose="02000000000000000000" pitchFamily="2" charset="0"/>
                <a:ea typeface="Roboto" panose="02000000000000000000" pitchFamily="2" charset="0"/>
              </a:rPr>
              <a:t>The </a:t>
            </a:r>
            <a:r>
              <a:rPr lang="en-US" sz="1600" b="1">
                <a:solidFill>
                  <a:schemeClr val="accent1">
                    <a:lumMod val="40000"/>
                    <a:lumOff val="60000"/>
                  </a:schemeClr>
                </a:solidFill>
                <a:latin typeface="Roboto" panose="02000000000000000000" pitchFamily="2" charset="0"/>
                <a:ea typeface="Roboto" panose="02000000000000000000" pitchFamily="2" charset="0"/>
              </a:rPr>
              <a:t>University of Illinois Alumni Association </a:t>
            </a:r>
            <a:r>
              <a:rPr lang="en-US" sz="1600" b="1">
                <a:solidFill>
                  <a:schemeClr val="bg1"/>
                </a:solidFill>
                <a:latin typeface="Roboto" panose="02000000000000000000" pitchFamily="2" charset="0"/>
                <a:ea typeface="Roboto" panose="02000000000000000000" pitchFamily="2" charset="0"/>
              </a:rPr>
              <a:t>introduced a new alumni membership program in </a:t>
            </a:r>
            <a:r>
              <a:rPr lang="en-US" sz="1600" b="1">
                <a:solidFill>
                  <a:schemeClr val="accent1"/>
                </a:solidFill>
                <a:latin typeface="Roboto" panose="02000000000000000000" pitchFamily="2" charset="0"/>
                <a:ea typeface="Roboto" panose="02000000000000000000" pitchFamily="2" charset="0"/>
              </a:rPr>
              <a:t>February 2022</a:t>
            </a:r>
            <a:r>
              <a:rPr lang="en-US" sz="1600" b="1">
                <a:solidFill>
                  <a:schemeClr val="bg1"/>
                </a:solidFill>
                <a:latin typeface="Roboto" panose="02000000000000000000" pitchFamily="2" charset="0"/>
                <a:ea typeface="Roboto" panose="02000000000000000000" pitchFamily="2" charset="0"/>
              </a:rPr>
              <a:t>, available to both alumni and community members. </a:t>
            </a:r>
          </a:p>
          <a:p>
            <a:pPr marL="342900" indent="-342900">
              <a:buClr>
                <a:schemeClr val="bg1"/>
              </a:buClr>
              <a:buFont typeface="Wingdings" pitchFamily="2" charset="2"/>
              <a:buChar char="Ø"/>
            </a:pPr>
            <a:endParaRPr lang="en-US" sz="1600" b="1">
              <a:solidFill>
                <a:schemeClr val="bg1"/>
              </a:solidFill>
              <a:latin typeface="Roboto" panose="02000000000000000000" pitchFamily="2" charset="0"/>
              <a:ea typeface="Roboto" panose="02000000000000000000" pitchFamily="2" charset="0"/>
            </a:endParaRPr>
          </a:p>
          <a:p>
            <a:pPr marL="342900" indent="-342900">
              <a:buClr>
                <a:schemeClr val="bg1"/>
              </a:buClr>
              <a:buFont typeface="Wingdings" pitchFamily="2" charset="2"/>
              <a:buChar char="Ø"/>
            </a:pPr>
            <a:r>
              <a:rPr lang="en-US" sz="1600" b="1">
                <a:solidFill>
                  <a:schemeClr val="bg1"/>
                </a:solidFill>
                <a:latin typeface="Roboto" panose="02000000000000000000" pitchFamily="2" charset="0"/>
                <a:ea typeface="Roboto" panose="02000000000000000000" pitchFamily="2" charset="0"/>
              </a:rPr>
              <a:t>There are currently </a:t>
            </a:r>
            <a:r>
              <a:rPr lang="en-US" sz="1600" b="1">
                <a:solidFill>
                  <a:schemeClr val="accent1"/>
                </a:solidFill>
                <a:latin typeface="Roboto" panose="02000000000000000000" pitchFamily="2" charset="0"/>
                <a:ea typeface="Roboto" panose="02000000000000000000" pitchFamily="2" charset="0"/>
              </a:rPr>
              <a:t>770</a:t>
            </a:r>
            <a:r>
              <a:rPr lang="en-US" sz="1600" b="1">
                <a:solidFill>
                  <a:schemeClr val="bg1"/>
                </a:solidFill>
                <a:latin typeface="Roboto" panose="02000000000000000000" pitchFamily="2" charset="0"/>
                <a:ea typeface="Roboto" panose="02000000000000000000" pitchFamily="2" charset="0"/>
              </a:rPr>
              <a:t> members registered with UIAA. </a:t>
            </a:r>
          </a:p>
          <a:p>
            <a:pPr marL="342900" indent="-342900">
              <a:buClr>
                <a:schemeClr val="bg1"/>
              </a:buClr>
              <a:buFont typeface="Wingdings" pitchFamily="2" charset="2"/>
              <a:buChar char="Ø"/>
            </a:pPr>
            <a:endParaRPr lang="en-US" sz="1600" b="1">
              <a:solidFill>
                <a:schemeClr val="bg1"/>
              </a:solidFill>
              <a:latin typeface="Roboto" panose="02000000000000000000" pitchFamily="2" charset="0"/>
              <a:ea typeface="Roboto" panose="02000000000000000000" pitchFamily="2" charset="0"/>
            </a:endParaRPr>
          </a:p>
          <a:p>
            <a:pPr marL="342900" indent="-342900">
              <a:buClr>
                <a:schemeClr val="bg1"/>
              </a:buClr>
              <a:buFont typeface="Wingdings" pitchFamily="2" charset="2"/>
              <a:buChar char="Ø"/>
            </a:pPr>
            <a:r>
              <a:rPr lang="en-US" sz="1600" b="1">
                <a:solidFill>
                  <a:schemeClr val="bg1"/>
                </a:solidFill>
                <a:latin typeface="Roboto" panose="02000000000000000000" pitchFamily="2" charset="0"/>
                <a:ea typeface="Roboto" panose="02000000000000000000" pitchFamily="2" charset="0"/>
              </a:rPr>
              <a:t>The program is intended to involve the community while also providing a variety of perks such as access to special events, networking opportunities, and discounts on different products and services. </a:t>
            </a:r>
          </a:p>
          <a:p>
            <a:pPr marL="342900" indent="-342900">
              <a:buClr>
                <a:schemeClr val="bg1"/>
              </a:buClr>
              <a:buFont typeface="Wingdings" pitchFamily="2" charset="2"/>
              <a:buChar char="Ø"/>
            </a:pPr>
            <a:endParaRPr lang="en-US" sz="1600" b="1">
              <a:solidFill>
                <a:schemeClr val="bg1"/>
              </a:solidFill>
              <a:latin typeface="Roboto" panose="02000000000000000000" pitchFamily="2" charset="0"/>
              <a:ea typeface="Roboto" panose="02000000000000000000" pitchFamily="2" charset="0"/>
            </a:endParaRPr>
          </a:p>
          <a:p>
            <a:pPr marL="342900" indent="-342900">
              <a:buClr>
                <a:schemeClr val="bg1"/>
              </a:buClr>
              <a:buFont typeface="Wingdings" pitchFamily="2" charset="2"/>
              <a:buChar char="Ø"/>
            </a:pPr>
            <a:r>
              <a:rPr lang="en-US" sz="1600" b="1">
                <a:solidFill>
                  <a:schemeClr val="bg1"/>
                </a:solidFill>
                <a:latin typeface="Roboto" panose="02000000000000000000" pitchFamily="2" charset="0"/>
                <a:ea typeface="Roboto" panose="02000000000000000000" pitchFamily="2" charset="0"/>
              </a:rPr>
              <a:t>The University of Illinois Alumni Association intends to expand its membership program and interact with even more alumni and community members in the future. </a:t>
            </a:r>
          </a:p>
          <a:p>
            <a:pPr marL="342900" indent="-342900">
              <a:buClr>
                <a:schemeClr val="bg1"/>
              </a:buClr>
              <a:buFont typeface="Wingdings" pitchFamily="2" charset="2"/>
              <a:buChar char="Ø"/>
            </a:pPr>
            <a:endParaRPr lang="en-US" sz="1600" b="1">
              <a:solidFill>
                <a:schemeClr val="bg1"/>
              </a:solidFill>
              <a:latin typeface="Roboto" panose="02000000000000000000" pitchFamily="2" charset="0"/>
              <a:ea typeface="Roboto" panose="02000000000000000000" pitchFamily="2" charset="0"/>
            </a:endParaRPr>
          </a:p>
          <a:p>
            <a:pPr marL="342900" indent="-342900">
              <a:buClr>
                <a:schemeClr val="bg1"/>
              </a:buClr>
              <a:buFont typeface="Wingdings" pitchFamily="2" charset="2"/>
              <a:buChar char="Ø"/>
            </a:pPr>
            <a:endParaRPr lang="en-US" sz="1600" b="1">
              <a:solidFill>
                <a:schemeClr val="bg1"/>
              </a:solidFill>
              <a:latin typeface="Roboto" panose="02000000000000000000" pitchFamily="2" charset="0"/>
              <a:ea typeface="Roboto" panose="02000000000000000000" pitchFamily="2"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5290457" y="1761993"/>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000"/>
              <a:t>COEFFICIENTS &amp; CONTEXT</a:t>
            </a:r>
            <a:endParaRPr sz="3000"/>
          </a:p>
        </p:txBody>
      </p:sp>
      <p:cxnSp>
        <p:nvCxnSpPr>
          <p:cNvPr id="264" name="Google Shape;264;p24"/>
          <p:cNvCxnSpPr>
            <a:cxnSpLocks/>
          </p:cNvCxnSpPr>
          <p:nvPr/>
        </p:nvCxnSpPr>
        <p:spPr>
          <a:xfrm>
            <a:off x="5290457" y="2283850"/>
            <a:ext cx="3833854" cy="0"/>
          </a:xfrm>
          <a:prstGeom prst="straightConnector1">
            <a:avLst/>
          </a:prstGeom>
          <a:noFill/>
          <a:ln w="9525" cap="flat" cmpd="sng">
            <a:solidFill>
              <a:schemeClr val="accent1"/>
            </a:solidFill>
            <a:prstDash val="solid"/>
            <a:round/>
            <a:headEnd type="none" w="med" len="med"/>
            <a:tailEnd type="none" w="med" len="med"/>
          </a:ln>
        </p:spPr>
      </p:cxnSp>
      <p:sp>
        <p:nvSpPr>
          <p:cNvPr id="5" name="TextBox 4">
            <a:extLst>
              <a:ext uri="{FF2B5EF4-FFF2-40B4-BE49-F238E27FC236}">
                <a16:creationId xmlns:a16="http://schemas.microsoft.com/office/drawing/2014/main" id="{370DB70E-B80C-DA09-128E-F43B2528D3C5}"/>
              </a:ext>
            </a:extLst>
          </p:cNvPr>
          <p:cNvSpPr txBox="1"/>
          <p:nvPr/>
        </p:nvSpPr>
        <p:spPr>
          <a:xfrm>
            <a:off x="310239" y="814242"/>
            <a:ext cx="4972054" cy="3785652"/>
          </a:xfrm>
          <a:prstGeom prst="rect">
            <a:avLst/>
          </a:prstGeom>
          <a:noFill/>
        </p:spPr>
        <p:txBody>
          <a:bodyPr wrap="square" lIns="91440" tIns="45720" rIns="91440" bIns="45720" anchor="t">
            <a:spAutoFit/>
          </a:bodyPr>
          <a:lstStyle/>
          <a:p>
            <a:r>
              <a:rPr lang="en-US" sz="1200">
                <a:solidFill>
                  <a:schemeClr val="accent1"/>
                </a:solidFill>
              </a:rPr>
              <a:t>Age (p value = 0.02, Coeff = -0.0072) </a:t>
            </a:r>
          </a:p>
          <a:p>
            <a:r>
              <a:rPr lang="en-US" sz="1200">
                <a:solidFill>
                  <a:schemeClr val="bg1"/>
                </a:solidFill>
              </a:rPr>
              <a:t>Negative value indicates as age increases, odds that member donates decreases. For every one-year increase in value of age, odds of donation decrease by </a:t>
            </a:r>
            <a:r>
              <a:rPr lang="en-US" sz="1200">
                <a:solidFill>
                  <a:schemeClr val="accent1">
                    <a:lumMod val="60000"/>
                    <a:lumOff val="40000"/>
                  </a:schemeClr>
                </a:solidFill>
              </a:rPr>
              <a:t>0.7%</a:t>
            </a:r>
            <a:r>
              <a:rPr lang="en-US" sz="1200">
                <a:solidFill>
                  <a:schemeClr val="bg1"/>
                </a:solidFill>
              </a:rPr>
              <a:t> </a:t>
            </a:r>
          </a:p>
          <a:p>
            <a:endParaRPr lang="en-US" sz="1200">
              <a:solidFill>
                <a:schemeClr val="bg1"/>
              </a:solidFill>
            </a:endParaRPr>
          </a:p>
          <a:p>
            <a:endParaRPr lang="en-US" sz="1200">
              <a:solidFill>
                <a:schemeClr val="bg1"/>
              </a:solidFill>
            </a:endParaRPr>
          </a:p>
          <a:p>
            <a:r>
              <a:rPr lang="en-US" sz="1200">
                <a:solidFill>
                  <a:schemeClr val="accent1"/>
                </a:solidFill>
              </a:rPr>
              <a:t>Gender (p value = 0.05, Coeff = -0.3214)</a:t>
            </a:r>
            <a:r>
              <a:rPr lang="en-US" sz="1200">
                <a:solidFill>
                  <a:schemeClr val="bg1"/>
                </a:solidFill>
              </a:rPr>
              <a:t> </a:t>
            </a:r>
          </a:p>
          <a:p>
            <a:r>
              <a:rPr lang="en-US" sz="1200">
                <a:solidFill>
                  <a:schemeClr val="bg1"/>
                </a:solidFill>
              </a:rPr>
              <a:t>The coefficient value indicates that being female (female is coded as 0 and male is coded as 1) is associated with a lower probability of donating than being male. In other words, if a donor is female, there is </a:t>
            </a:r>
            <a:r>
              <a:rPr lang="en-US" sz="1200">
                <a:solidFill>
                  <a:schemeClr val="accent1">
                    <a:lumMod val="60000"/>
                    <a:lumOff val="40000"/>
                  </a:schemeClr>
                </a:solidFill>
              </a:rPr>
              <a:t>37%</a:t>
            </a:r>
            <a:r>
              <a:rPr lang="en-US" sz="1200">
                <a:solidFill>
                  <a:schemeClr val="bg1"/>
                </a:solidFill>
              </a:rPr>
              <a:t> chance that they won't donate.</a:t>
            </a:r>
          </a:p>
          <a:p>
            <a:endParaRPr lang="en-US" sz="1200">
              <a:solidFill>
                <a:schemeClr val="bg1"/>
              </a:solidFill>
            </a:endParaRPr>
          </a:p>
          <a:p>
            <a:endParaRPr lang="en-US" sz="1200">
              <a:solidFill>
                <a:schemeClr val="bg1"/>
              </a:solidFill>
            </a:endParaRPr>
          </a:p>
          <a:p>
            <a:r>
              <a:rPr lang="en-US" sz="1200">
                <a:solidFill>
                  <a:schemeClr val="accent1"/>
                </a:solidFill>
              </a:rPr>
              <a:t>Marital Status (p value = 0.002, Coeff = -0.2305) </a:t>
            </a:r>
          </a:p>
          <a:p>
            <a:r>
              <a:rPr lang="en-US" sz="1200">
                <a:solidFill>
                  <a:schemeClr val="bg1"/>
                </a:solidFill>
              </a:rPr>
              <a:t>The log odds of the response variable (e.g., whether a person donated) decreases by 0.2305. Since there are 6 categories in Marital status, this coefficient applies to the effect of moving from one category to another while holding all other predictor variables constant. In simple words, as we move from left to right - Married, Single, Divorced, likelihood of donation falls by </a:t>
            </a:r>
            <a:r>
              <a:rPr lang="en-US" sz="1200">
                <a:solidFill>
                  <a:schemeClr val="accent1">
                    <a:lumMod val="60000"/>
                    <a:lumOff val="40000"/>
                  </a:schemeClr>
                </a:solidFill>
              </a:rPr>
              <a:t>20.58%</a:t>
            </a:r>
            <a:r>
              <a:rPr lang="en-US" sz="1200">
                <a:solidFill>
                  <a:schemeClr val="bg1"/>
                </a:solidFill>
              </a:rPr>
              <a:t>.</a:t>
            </a:r>
          </a:p>
        </p:txBody>
      </p:sp>
      <p:pic>
        <p:nvPicPr>
          <p:cNvPr id="9" name="Graphic 8" descr="Target with solid fill">
            <a:extLst>
              <a:ext uri="{FF2B5EF4-FFF2-40B4-BE49-F238E27FC236}">
                <a16:creationId xmlns:a16="http://schemas.microsoft.com/office/drawing/2014/main" id="{7DBF134F-6117-F824-7FFF-0CD2977A77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486" y="814242"/>
            <a:ext cx="342900" cy="342900"/>
          </a:xfrm>
          <a:prstGeom prst="rect">
            <a:avLst/>
          </a:prstGeom>
        </p:spPr>
      </p:pic>
      <p:pic>
        <p:nvPicPr>
          <p:cNvPr id="10" name="Graphic 9" descr="Target with solid fill">
            <a:extLst>
              <a:ext uri="{FF2B5EF4-FFF2-40B4-BE49-F238E27FC236}">
                <a16:creationId xmlns:a16="http://schemas.microsoft.com/office/drawing/2014/main" id="{D795FF81-611C-6D80-E94D-2567D6B4E0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650" y="1893843"/>
            <a:ext cx="342900" cy="342900"/>
          </a:xfrm>
          <a:prstGeom prst="rect">
            <a:avLst/>
          </a:prstGeom>
        </p:spPr>
      </p:pic>
      <p:pic>
        <p:nvPicPr>
          <p:cNvPr id="12" name="Graphic 11" descr="Target with solid fill">
            <a:extLst>
              <a:ext uri="{FF2B5EF4-FFF2-40B4-BE49-F238E27FC236}">
                <a16:creationId xmlns:a16="http://schemas.microsoft.com/office/drawing/2014/main" id="{5C71BB5F-D6A0-50C8-346C-DEC7AE2A81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486" y="3167751"/>
            <a:ext cx="342900" cy="342900"/>
          </a:xfrm>
          <a:prstGeom prst="rect">
            <a:avLst/>
          </a:prstGeom>
        </p:spPr>
      </p:pic>
      <p:sp>
        <p:nvSpPr>
          <p:cNvPr id="2" name="TextBox 1">
            <a:extLst>
              <a:ext uri="{FF2B5EF4-FFF2-40B4-BE49-F238E27FC236}">
                <a16:creationId xmlns:a16="http://schemas.microsoft.com/office/drawing/2014/main" id="{8D645086-B0ED-F794-0FF8-455DA835041D}"/>
              </a:ext>
            </a:extLst>
          </p:cNvPr>
          <p:cNvSpPr txBox="1"/>
          <p:nvPr/>
        </p:nvSpPr>
        <p:spPr>
          <a:xfrm>
            <a:off x="5339440" y="2512743"/>
            <a:ext cx="3618707" cy="1600438"/>
          </a:xfrm>
          <a:prstGeom prst="rect">
            <a:avLst/>
          </a:prstGeom>
          <a:noFill/>
        </p:spPr>
        <p:txBody>
          <a:bodyPr wrap="square" rtlCol="0">
            <a:spAutoFit/>
          </a:bodyPr>
          <a:lstStyle/>
          <a:p>
            <a:r>
              <a:rPr lang="en-US" b="1" i="0">
                <a:solidFill>
                  <a:schemeClr val="bg1"/>
                </a:solidFill>
                <a:effectLst/>
                <a:latin typeface="-apple-system"/>
              </a:rPr>
              <a:t>The logistic regression coefficient β associated with a predictor X is the expected change in log odds of having the outcome per unit change in X. </a:t>
            </a:r>
          </a:p>
          <a:p>
            <a:r>
              <a:rPr lang="en-US" b="1" i="0">
                <a:solidFill>
                  <a:schemeClr val="bg1"/>
                </a:solidFill>
                <a:effectLst/>
                <a:latin typeface="-apple-system"/>
              </a:rPr>
              <a:t>So, increasing the predictor by 1 unit (or going from 1 level to the next) multiplies the odds of having the outcome by e</a:t>
            </a:r>
            <a:r>
              <a:rPr lang="en-US" b="1" i="0" baseline="30000">
                <a:solidFill>
                  <a:schemeClr val="bg1"/>
                </a:solidFill>
                <a:effectLst/>
                <a:latin typeface="-apple-system"/>
              </a:rPr>
              <a:t>β</a:t>
            </a:r>
            <a:endParaRPr lang="en-US">
              <a:solidFill>
                <a:schemeClr val="bg1"/>
              </a:solidFill>
            </a:endParaRPr>
          </a:p>
        </p:txBody>
      </p:sp>
      <p:sp>
        <p:nvSpPr>
          <p:cNvPr id="3" name="Rectangle: Rounded Corners 2">
            <a:extLst>
              <a:ext uri="{FF2B5EF4-FFF2-40B4-BE49-F238E27FC236}">
                <a16:creationId xmlns:a16="http://schemas.microsoft.com/office/drawing/2014/main" id="{900985FB-74FD-88D1-7438-C497DA3B9F78}"/>
              </a:ext>
            </a:extLst>
          </p:cNvPr>
          <p:cNvSpPr/>
          <p:nvPr/>
        </p:nvSpPr>
        <p:spPr>
          <a:xfrm>
            <a:off x="5282293" y="2471854"/>
            <a:ext cx="3590692" cy="1682215"/>
          </a:xfrm>
          <a:prstGeom prst="roundRect">
            <a:avLst>
              <a:gd name="adj" fmla="val 1945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8" name="Rectangle 7">
            <a:extLst>
              <a:ext uri="{FF2B5EF4-FFF2-40B4-BE49-F238E27FC236}">
                <a16:creationId xmlns:a16="http://schemas.microsoft.com/office/drawing/2014/main" id="{FE1904FE-F30C-332C-C955-D12C3FF3009A}"/>
              </a:ext>
            </a:extLst>
          </p:cNvPr>
          <p:cNvSpPr/>
          <p:nvPr/>
        </p:nvSpPr>
        <p:spPr>
          <a:xfrm>
            <a:off x="3771900" y="1203444"/>
            <a:ext cx="5363936" cy="3646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EC2F4B3-6EF6-5AC7-F3A1-2EA9BC1FB022}"/>
              </a:ext>
            </a:extLst>
          </p:cNvPr>
          <p:cNvSpPr txBox="1"/>
          <p:nvPr/>
        </p:nvSpPr>
        <p:spPr>
          <a:xfrm>
            <a:off x="0" y="372447"/>
            <a:ext cx="2653391" cy="830997"/>
          </a:xfrm>
          <a:prstGeom prst="rect">
            <a:avLst/>
          </a:prstGeom>
          <a:noFill/>
        </p:spPr>
        <p:txBody>
          <a:bodyPr wrap="square" rtlCol="0">
            <a:spAutoFit/>
          </a:bodyPr>
          <a:lstStyle/>
          <a:p>
            <a:r>
              <a:rPr lang="en-IN" sz="2400" b="1" i="0">
                <a:solidFill>
                  <a:schemeClr val="bg1"/>
                </a:solidFill>
                <a:effectLst/>
                <a:latin typeface="Roboto" panose="02000000000000000000" pitchFamily="2" charset="0"/>
                <a:ea typeface="Roboto" panose="02000000000000000000" pitchFamily="2" charset="0"/>
                <a:cs typeface="Roboto" panose="02000000000000000000" pitchFamily="2" charset="0"/>
              </a:rPr>
              <a:t>Some Donation Related Findings</a:t>
            </a:r>
          </a:p>
        </p:txBody>
      </p:sp>
      <p:cxnSp>
        <p:nvCxnSpPr>
          <p:cNvPr id="5" name="Google Shape;407;p28">
            <a:extLst>
              <a:ext uri="{FF2B5EF4-FFF2-40B4-BE49-F238E27FC236}">
                <a16:creationId xmlns:a16="http://schemas.microsoft.com/office/drawing/2014/main" id="{1B587D3B-1E2F-5424-B6F3-743847C1E0DE}"/>
              </a:ext>
            </a:extLst>
          </p:cNvPr>
          <p:cNvCxnSpPr>
            <a:cxnSpLocks/>
          </p:cNvCxnSpPr>
          <p:nvPr/>
        </p:nvCxnSpPr>
        <p:spPr>
          <a:xfrm>
            <a:off x="0" y="1238218"/>
            <a:ext cx="2579914" cy="0"/>
          </a:xfrm>
          <a:prstGeom prst="straightConnector1">
            <a:avLst/>
          </a:prstGeom>
          <a:noFill/>
          <a:ln w="25400" cap="flat" cmpd="sng">
            <a:solidFill>
              <a:schemeClr val="accent1"/>
            </a:solidFill>
            <a:prstDash val="solid"/>
            <a:round/>
            <a:headEnd type="none" w="med" len="med"/>
            <a:tailEnd type="none" w="med" len="med"/>
          </a:ln>
        </p:spPr>
      </p:cxnSp>
      <p:pic>
        <p:nvPicPr>
          <p:cNvPr id="2" name="Picture 1">
            <a:extLst>
              <a:ext uri="{FF2B5EF4-FFF2-40B4-BE49-F238E27FC236}">
                <a16:creationId xmlns:a16="http://schemas.microsoft.com/office/drawing/2014/main" id="{9CA47C4A-1D30-5E61-5E00-12636535CB4F}"/>
              </a:ext>
            </a:extLst>
          </p:cNvPr>
          <p:cNvPicPr>
            <a:picLocks noChangeAspect="1"/>
          </p:cNvPicPr>
          <p:nvPr/>
        </p:nvPicPr>
        <p:blipFill>
          <a:blip r:embed="rId3"/>
          <a:stretch>
            <a:fillRect/>
          </a:stretch>
        </p:blipFill>
        <p:spPr>
          <a:xfrm>
            <a:off x="3878036" y="1288103"/>
            <a:ext cx="5193660" cy="3496168"/>
          </a:xfrm>
          <a:prstGeom prst="rect">
            <a:avLst/>
          </a:prstGeom>
        </p:spPr>
      </p:pic>
      <p:sp>
        <p:nvSpPr>
          <p:cNvPr id="6" name="TextBox 5">
            <a:extLst>
              <a:ext uri="{FF2B5EF4-FFF2-40B4-BE49-F238E27FC236}">
                <a16:creationId xmlns:a16="http://schemas.microsoft.com/office/drawing/2014/main" id="{3EE96613-336F-6DAF-A1F9-996745776678}"/>
              </a:ext>
            </a:extLst>
          </p:cNvPr>
          <p:cNvSpPr txBox="1"/>
          <p:nvPr/>
        </p:nvSpPr>
        <p:spPr>
          <a:xfrm>
            <a:off x="72304" y="1575707"/>
            <a:ext cx="3413846" cy="3539430"/>
          </a:xfrm>
          <a:prstGeom prst="rect">
            <a:avLst/>
          </a:prstGeom>
          <a:noFill/>
        </p:spPr>
        <p:txBody>
          <a:bodyPr wrap="square" lIns="91440" tIns="45720" rIns="91440" bIns="45720" rtlCol="0" anchor="t">
            <a:spAutoFit/>
          </a:bodyPr>
          <a:lstStyle/>
          <a:p>
            <a:pPr marL="285750" indent="-285750">
              <a:buClr>
                <a:schemeClr val="bg1"/>
              </a:buClr>
              <a:buFont typeface="Arial" panose="020B0604020202020204" pitchFamily="34" charset="0"/>
              <a:buChar char="•"/>
            </a:pPr>
            <a:r>
              <a:rPr lang="en-US" sz="1600" i="1">
                <a:solidFill>
                  <a:schemeClr val="bg1"/>
                </a:solidFill>
              </a:rPr>
              <a:t>Out of the total 770 members, </a:t>
            </a:r>
            <a:r>
              <a:rPr lang="en-US" sz="1600" i="1">
                <a:solidFill>
                  <a:schemeClr val="accent1">
                    <a:lumMod val="60000"/>
                    <a:lumOff val="40000"/>
                  </a:schemeClr>
                </a:solidFill>
              </a:rPr>
              <a:t>155 (20.13%)</a:t>
            </a:r>
            <a:r>
              <a:rPr lang="en-US" sz="1600" i="1">
                <a:solidFill>
                  <a:schemeClr val="bg1"/>
                </a:solidFill>
              </a:rPr>
              <a:t> are donors.</a:t>
            </a:r>
          </a:p>
          <a:p>
            <a:pPr>
              <a:buClr>
                <a:schemeClr val="bg1"/>
              </a:buClr>
            </a:pPr>
            <a:endParaRPr lang="en-US" sz="1600" i="1">
              <a:solidFill>
                <a:schemeClr val="bg1"/>
              </a:solidFill>
            </a:endParaRPr>
          </a:p>
          <a:p>
            <a:pPr marL="285750" indent="-285750">
              <a:buClr>
                <a:schemeClr val="bg1"/>
              </a:buClr>
              <a:buFont typeface="Arial" panose="020B0604020202020204" pitchFamily="34" charset="0"/>
              <a:buChar char="•"/>
            </a:pPr>
            <a:r>
              <a:rPr lang="en-US" sz="1600" i="1">
                <a:solidFill>
                  <a:schemeClr val="bg1"/>
                </a:solidFill>
              </a:rPr>
              <a:t>Among the donors, </a:t>
            </a:r>
            <a:r>
              <a:rPr lang="en-US" sz="1600" i="1">
                <a:solidFill>
                  <a:schemeClr val="accent1">
                    <a:lumMod val="60000"/>
                    <a:lumOff val="40000"/>
                  </a:schemeClr>
                </a:solidFill>
              </a:rPr>
              <a:t>63 (40.64%)</a:t>
            </a:r>
            <a:r>
              <a:rPr lang="en-US" sz="1600" i="1">
                <a:solidFill>
                  <a:schemeClr val="bg1"/>
                </a:solidFill>
              </a:rPr>
              <a:t> are aged between 30-45 years.</a:t>
            </a:r>
          </a:p>
          <a:p>
            <a:pPr>
              <a:buClr>
                <a:schemeClr val="bg1"/>
              </a:buClr>
            </a:pPr>
            <a:endParaRPr lang="en-US" sz="1600" i="1">
              <a:solidFill>
                <a:schemeClr val="bg1"/>
              </a:solidFill>
            </a:endParaRPr>
          </a:p>
          <a:p>
            <a:pPr marL="285750" indent="-285750">
              <a:buClr>
                <a:schemeClr val="bg1"/>
              </a:buClr>
              <a:buFont typeface="Arial" panose="020B0604020202020204" pitchFamily="34" charset="0"/>
              <a:buChar char="•"/>
            </a:pPr>
            <a:r>
              <a:rPr lang="en-US" sz="1600" i="1">
                <a:solidFill>
                  <a:schemeClr val="bg1"/>
                </a:solidFill>
              </a:rPr>
              <a:t>The sum of the donation amount by </a:t>
            </a:r>
            <a:r>
              <a:rPr lang="en-US" sz="1600" i="1">
                <a:solidFill>
                  <a:schemeClr val="accent1">
                    <a:lumMod val="60000"/>
                    <a:lumOff val="40000"/>
                  </a:schemeClr>
                </a:solidFill>
              </a:rPr>
              <a:t>top 2 donors is $654,684.3</a:t>
            </a:r>
            <a:r>
              <a:rPr lang="en-US" sz="1600" i="1">
                <a:solidFill>
                  <a:schemeClr val="bg1"/>
                </a:solidFill>
              </a:rPr>
              <a:t> while the rest of the donors contributed $553,977.97</a:t>
            </a:r>
          </a:p>
          <a:p>
            <a:pPr>
              <a:buClr>
                <a:schemeClr val="bg1"/>
              </a:buClr>
            </a:pPr>
            <a:endParaRPr lang="en-US" sz="1600" i="1">
              <a:solidFill>
                <a:schemeClr val="bg1"/>
              </a:solidFill>
            </a:endParaRPr>
          </a:p>
          <a:p>
            <a:pPr marL="285750" indent="-285750">
              <a:buClr>
                <a:schemeClr val="bg1"/>
              </a:buClr>
              <a:buFont typeface="Arial" panose="020B0604020202020204" pitchFamily="34" charset="0"/>
              <a:buChar char="•"/>
            </a:pPr>
            <a:r>
              <a:rPr lang="en-US" sz="1600" i="1">
                <a:solidFill>
                  <a:schemeClr val="accent1">
                    <a:lumMod val="60000"/>
                    <a:lumOff val="40000"/>
                  </a:schemeClr>
                </a:solidFill>
              </a:rPr>
              <a:t>53.54%</a:t>
            </a:r>
            <a:r>
              <a:rPr lang="en-US" sz="1600" i="1">
                <a:solidFill>
                  <a:schemeClr val="bg1"/>
                </a:solidFill>
              </a:rPr>
              <a:t> of donors (83) have donated for less than 5 years.</a:t>
            </a:r>
          </a:p>
          <a:p>
            <a:pPr>
              <a:buClr>
                <a:schemeClr val="bg1"/>
              </a:buClr>
            </a:pPr>
            <a:endParaRPr lang="en-US" sz="1600" i="1">
              <a:solidFill>
                <a:schemeClr val="bg1"/>
              </a:solidFill>
            </a:endParaRPr>
          </a:p>
        </p:txBody>
      </p:sp>
    </p:spTree>
    <p:extLst>
      <p:ext uri="{BB962C8B-B14F-4D97-AF65-F5344CB8AC3E}">
        <p14:creationId xmlns:p14="http://schemas.microsoft.com/office/powerpoint/2010/main" val="2483910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28"/>
          <p:cNvSpPr/>
          <p:nvPr/>
        </p:nvSpPr>
        <p:spPr>
          <a:xfrm>
            <a:off x="1008429" y="2919589"/>
            <a:ext cx="7444052"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1" name="Google Shape;401;p28"/>
          <p:cNvSpPr/>
          <p:nvPr/>
        </p:nvSpPr>
        <p:spPr>
          <a:xfrm>
            <a:off x="1008428" y="2218239"/>
            <a:ext cx="7444053"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2" name="Google Shape;402;p28"/>
          <p:cNvSpPr/>
          <p:nvPr/>
        </p:nvSpPr>
        <p:spPr>
          <a:xfrm>
            <a:off x="1014146" y="1521177"/>
            <a:ext cx="7444053"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r>
              <a:rPr lang="en-US" sz="1100" b="1">
                <a:solidFill>
                  <a:schemeClr val="tx1"/>
                </a:solidFill>
                <a:latin typeface="Roboto"/>
                <a:ea typeface="Roboto"/>
              </a:rPr>
              <a:t>Target segmentation (30-45, Illinois, LAS/GRAINGER/GIES) to become members (27,296)</a:t>
            </a:r>
            <a:endParaRPr sz="1100" b="1">
              <a:solidFill>
                <a:schemeClr val="tx1"/>
              </a:solidFill>
              <a:latin typeface="Roboto" panose="02000000000000000000" pitchFamily="2" charset="0"/>
              <a:ea typeface="Roboto" panose="02000000000000000000" pitchFamily="2" charset="0"/>
            </a:endParaRPr>
          </a:p>
        </p:txBody>
      </p:sp>
      <p:sp>
        <p:nvSpPr>
          <p:cNvPr id="403" name="Google Shape;403;p28"/>
          <p:cNvSpPr txBox="1">
            <a:spLocks noGrp="1"/>
          </p:cNvSpPr>
          <p:nvPr>
            <p:ph type="ctrTitle" idx="4"/>
          </p:nvPr>
        </p:nvSpPr>
        <p:spPr>
          <a:xfrm>
            <a:off x="0" y="645833"/>
            <a:ext cx="7833900" cy="606600"/>
          </a:xfrm>
          <a:prstGeom prst="rect">
            <a:avLst/>
          </a:prstGeom>
        </p:spPr>
        <p:txBody>
          <a:bodyPr spcFirstLastPara="1" wrap="square" lIns="91425" tIns="91425" rIns="91425" bIns="91425" anchor="b" anchorCtr="0">
            <a:noAutofit/>
          </a:bodyPr>
          <a:lstStyle/>
          <a:p>
            <a:r>
              <a:rPr lang="en-US" sz="2000" b="1">
                <a:solidFill>
                  <a:schemeClr val="bg1"/>
                </a:solidFill>
              </a:rPr>
              <a:t>RECOMMENDATIONS</a:t>
            </a:r>
            <a:endParaRPr sz="2000">
              <a:solidFill>
                <a:srgbClr val="FFFFFF"/>
              </a:solidFill>
            </a:endParaRPr>
          </a:p>
        </p:txBody>
      </p:sp>
      <p:sp>
        <p:nvSpPr>
          <p:cNvPr id="405" name="Google Shape;405;p28"/>
          <p:cNvSpPr txBox="1">
            <a:spLocks noGrp="1"/>
          </p:cNvSpPr>
          <p:nvPr>
            <p:ph type="ctrTitle" idx="2"/>
          </p:nvPr>
        </p:nvSpPr>
        <p:spPr>
          <a:xfrm>
            <a:off x="953422" y="3095660"/>
            <a:ext cx="7357517" cy="196200"/>
          </a:xfrm>
          <a:prstGeom prst="rect">
            <a:avLst/>
          </a:prstGeom>
        </p:spPr>
        <p:txBody>
          <a:bodyPr spcFirstLastPara="1" wrap="square" lIns="91425" tIns="91425" rIns="91425" bIns="91425" anchor="b" anchorCtr="0">
            <a:noAutofit/>
          </a:bodyPr>
          <a:lstStyle/>
          <a:p>
            <a:r>
              <a:rPr lang="en-IN">
                <a:solidFill>
                  <a:schemeClr val="dk1"/>
                </a:solidFill>
              </a:rPr>
              <a:t>Encourage recurring donations for older (45+) and married alumni (Highest donation amount) </a:t>
            </a:r>
          </a:p>
        </p:txBody>
      </p:sp>
      <p:sp>
        <p:nvSpPr>
          <p:cNvPr id="406" name="Google Shape;406;p28"/>
          <p:cNvSpPr txBox="1">
            <a:spLocks noGrp="1"/>
          </p:cNvSpPr>
          <p:nvPr>
            <p:ph type="ctrTitle" idx="3"/>
          </p:nvPr>
        </p:nvSpPr>
        <p:spPr>
          <a:xfrm>
            <a:off x="973070" y="2398598"/>
            <a:ext cx="7408555" cy="196200"/>
          </a:xfrm>
          <a:prstGeom prst="rect">
            <a:avLst/>
          </a:prstGeom>
        </p:spPr>
        <p:txBody>
          <a:bodyPr spcFirstLastPara="1" wrap="square" lIns="91425" tIns="91425" rIns="91425" bIns="91425" anchor="b" anchorCtr="0">
            <a:noAutofit/>
          </a:bodyPr>
          <a:lstStyle/>
          <a:p>
            <a:r>
              <a:rPr lang="en-IN" sz="1050" b="1">
                <a:solidFill>
                  <a:schemeClr val="dk1"/>
                </a:solidFill>
              </a:rPr>
              <a:t>Use email as advertising strategy and promote during February, March, and August (Peak membership enrolment)</a:t>
            </a:r>
          </a:p>
        </p:txBody>
      </p:sp>
      <p:cxnSp>
        <p:nvCxnSpPr>
          <p:cNvPr id="407" name="Google Shape;407;p28"/>
          <p:cNvCxnSpPr/>
          <p:nvPr/>
        </p:nvCxnSpPr>
        <p:spPr>
          <a:xfrm>
            <a:off x="0" y="1197575"/>
            <a:ext cx="3340500" cy="0"/>
          </a:xfrm>
          <a:prstGeom prst="straightConnector1">
            <a:avLst/>
          </a:prstGeom>
          <a:noFill/>
          <a:ln w="9525" cap="flat" cmpd="sng">
            <a:solidFill>
              <a:schemeClr val="accent1"/>
            </a:solidFill>
            <a:prstDash val="solid"/>
            <a:round/>
            <a:headEnd type="none" w="med" len="med"/>
            <a:tailEnd type="none" w="med" len="med"/>
          </a:ln>
        </p:spPr>
      </p:cxnSp>
      <p:sp>
        <p:nvSpPr>
          <p:cNvPr id="408" name="Google Shape;408;p28"/>
          <p:cNvSpPr/>
          <p:nvPr/>
        </p:nvSpPr>
        <p:spPr>
          <a:xfrm>
            <a:off x="502160" y="147828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9" name="Google Shape;409;p28"/>
          <p:cNvSpPr/>
          <p:nvPr/>
        </p:nvSpPr>
        <p:spPr>
          <a:xfrm>
            <a:off x="492129" y="2196789"/>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7" name="Google Shape;402;p28">
            <a:extLst>
              <a:ext uri="{FF2B5EF4-FFF2-40B4-BE49-F238E27FC236}">
                <a16:creationId xmlns:a16="http://schemas.microsoft.com/office/drawing/2014/main" id="{26E8B15D-F894-AEBC-8C77-50691BD97D8F}"/>
              </a:ext>
            </a:extLst>
          </p:cNvPr>
          <p:cNvSpPr/>
          <p:nvPr/>
        </p:nvSpPr>
        <p:spPr>
          <a:xfrm>
            <a:off x="1008428" y="3610549"/>
            <a:ext cx="7444051"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8" name="Google Shape;402;p28">
            <a:extLst>
              <a:ext uri="{FF2B5EF4-FFF2-40B4-BE49-F238E27FC236}">
                <a16:creationId xmlns:a16="http://schemas.microsoft.com/office/drawing/2014/main" id="{17530F86-7390-7715-829F-70825E1BB786}"/>
              </a:ext>
            </a:extLst>
          </p:cNvPr>
          <p:cNvSpPr/>
          <p:nvPr/>
        </p:nvSpPr>
        <p:spPr>
          <a:xfrm>
            <a:off x="998325" y="4308450"/>
            <a:ext cx="7454154"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9" name="Google Shape;411;p28">
            <a:extLst>
              <a:ext uri="{FF2B5EF4-FFF2-40B4-BE49-F238E27FC236}">
                <a16:creationId xmlns:a16="http://schemas.microsoft.com/office/drawing/2014/main" id="{E7C83C6A-B827-B482-2FB9-274EC8E0521C}"/>
              </a:ext>
            </a:extLst>
          </p:cNvPr>
          <p:cNvSpPr/>
          <p:nvPr/>
        </p:nvSpPr>
        <p:spPr>
          <a:xfrm>
            <a:off x="479817" y="35943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50" name="Google Shape;411;p28">
            <a:extLst>
              <a:ext uri="{FF2B5EF4-FFF2-40B4-BE49-F238E27FC236}">
                <a16:creationId xmlns:a16="http://schemas.microsoft.com/office/drawing/2014/main" id="{990C388B-3596-2011-296C-5B1A6BAF20AF}"/>
              </a:ext>
            </a:extLst>
          </p:cNvPr>
          <p:cNvSpPr/>
          <p:nvPr/>
        </p:nvSpPr>
        <p:spPr>
          <a:xfrm>
            <a:off x="509310" y="427593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51" name="Google Shape;405;p28">
            <a:extLst>
              <a:ext uri="{FF2B5EF4-FFF2-40B4-BE49-F238E27FC236}">
                <a16:creationId xmlns:a16="http://schemas.microsoft.com/office/drawing/2014/main" id="{AE5EE54D-AF60-27A2-DCE9-A55DBC53C201}"/>
              </a:ext>
            </a:extLst>
          </p:cNvPr>
          <p:cNvSpPr txBox="1">
            <a:spLocks/>
          </p:cNvSpPr>
          <p:nvPr/>
        </p:nvSpPr>
        <p:spPr>
          <a:xfrm>
            <a:off x="973070" y="3772497"/>
            <a:ext cx="7357516" cy="19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1pPr>
            <a:lvl2pPr marR="0" lvl="1"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2pPr>
            <a:lvl3pPr marR="0" lvl="2"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3pPr>
            <a:lvl4pPr marR="0" lvl="3"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4pPr>
            <a:lvl5pPr marR="0" lvl="4"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5pPr>
            <a:lvl6pPr marR="0" lvl="5"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6pPr>
            <a:lvl7pPr marR="0" lvl="6"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7pPr>
            <a:lvl8pPr marR="0" lvl="7"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8pPr>
            <a:lvl9pPr marR="0" lvl="8"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9pPr>
          </a:lstStyle>
          <a:p>
            <a:r>
              <a:rPr lang="en-IN">
                <a:solidFill>
                  <a:schemeClr val="dk1"/>
                </a:solidFill>
              </a:rPr>
              <a:t>Improve the Alumni Association website: promote </a:t>
            </a:r>
            <a:r>
              <a:rPr lang="en-IN" err="1">
                <a:solidFill>
                  <a:schemeClr val="bg1"/>
                </a:solidFill>
              </a:rPr>
              <a:t>IlliniLink</a:t>
            </a:r>
            <a:r>
              <a:rPr lang="en-IN">
                <a:solidFill>
                  <a:schemeClr val="dk1"/>
                </a:solidFill>
              </a:rPr>
              <a:t> for alumni, career resources, and accessible events</a:t>
            </a:r>
          </a:p>
        </p:txBody>
      </p:sp>
      <p:sp>
        <p:nvSpPr>
          <p:cNvPr id="52" name="Google Shape;406;p28">
            <a:extLst>
              <a:ext uri="{FF2B5EF4-FFF2-40B4-BE49-F238E27FC236}">
                <a16:creationId xmlns:a16="http://schemas.microsoft.com/office/drawing/2014/main" id="{A72CFFB8-F4BF-0470-6B6C-A56C2EBFEC98}"/>
              </a:ext>
            </a:extLst>
          </p:cNvPr>
          <p:cNvSpPr txBox="1">
            <a:spLocks/>
          </p:cNvSpPr>
          <p:nvPr/>
        </p:nvSpPr>
        <p:spPr>
          <a:xfrm>
            <a:off x="973070" y="4487881"/>
            <a:ext cx="7286663" cy="19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1pPr>
            <a:lvl2pPr marR="0" lvl="1"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2pPr>
            <a:lvl3pPr marR="0" lvl="2"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3pPr>
            <a:lvl4pPr marR="0" lvl="3"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4pPr>
            <a:lvl5pPr marR="0" lvl="4"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5pPr>
            <a:lvl6pPr marR="0" lvl="5"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6pPr>
            <a:lvl7pPr marR="0" lvl="6"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7pPr>
            <a:lvl8pPr marR="0" lvl="7"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8pPr>
            <a:lvl9pPr marR="0" lvl="8"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9pPr>
          </a:lstStyle>
          <a:p>
            <a:r>
              <a:rPr lang="en-IN" b="1">
                <a:solidFill>
                  <a:schemeClr val="dk1"/>
                </a:solidFill>
              </a:rPr>
              <a:t>Expand the Marketing Campaign to other universities within U of I system</a:t>
            </a:r>
          </a:p>
        </p:txBody>
      </p:sp>
      <p:pic>
        <p:nvPicPr>
          <p:cNvPr id="6" name="Graphic 5" descr="Robot Hand outline">
            <a:extLst>
              <a:ext uri="{FF2B5EF4-FFF2-40B4-BE49-F238E27FC236}">
                <a16:creationId xmlns:a16="http://schemas.microsoft.com/office/drawing/2014/main" id="{6F212A09-B24B-1720-3C29-5D5827558D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1626" y="3574558"/>
            <a:ext cx="423900" cy="423900"/>
          </a:xfrm>
          <a:prstGeom prst="rect">
            <a:avLst/>
          </a:prstGeom>
        </p:spPr>
      </p:pic>
      <p:pic>
        <p:nvPicPr>
          <p:cNvPr id="8" name="Graphic 7" descr="Move with solid fill">
            <a:extLst>
              <a:ext uri="{FF2B5EF4-FFF2-40B4-BE49-F238E27FC236}">
                <a16:creationId xmlns:a16="http://schemas.microsoft.com/office/drawing/2014/main" id="{01453729-3437-A6E0-C034-F8D1216F83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0601" y="4287000"/>
            <a:ext cx="423900" cy="423900"/>
          </a:xfrm>
          <a:prstGeom prst="rect">
            <a:avLst/>
          </a:prstGeom>
        </p:spPr>
      </p:pic>
      <p:pic>
        <p:nvPicPr>
          <p:cNvPr id="2" name="Graphic 2" descr="Badge Heart with solid fill">
            <a:extLst>
              <a:ext uri="{FF2B5EF4-FFF2-40B4-BE49-F238E27FC236}">
                <a16:creationId xmlns:a16="http://schemas.microsoft.com/office/drawing/2014/main" id="{77FF2B19-F18C-8DD4-7DB3-C755B8F34A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1482" y="2843213"/>
            <a:ext cx="507207" cy="507207"/>
          </a:xfrm>
          <a:prstGeom prst="rect">
            <a:avLst/>
          </a:prstGeom>
        </p:spPr>
      </p:pic>
      <p:pic>
        <p:nvPicPr>
          <p:cNvPr id="3" name="Graphic 3" descr="Email with solid fill">
            <a:extLst>
              <a:ext uri="{FF2B5EF4-FFF2-40B4-BE49-F238E27FC236}">
                <a16:creationId xmlns:a16="http://schemas.microsoft.com/office/drawing/2014/main" id="{CE047B0F-85A8-F3F1-8CB0-DE9EA87442A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35781" y="2221706"/>
            <a:ext cx="357188" cy="364332"/>
          </a:xfrm>
          <a:prstGeom prst="rect">
            <a:avLst/>
          </a:prstGeom>
        </p:spPr>
      </p:pic>
      <p:pic>
        <p:nvPicPr>
          <p:cNvPr id="4" name="Graphic 4" descr="Target outline">
            <a:extLst>
              <a:ext uri="{FF2B5EF4-FFF2-40B4-BE49-F238E27FC236}">
                <a16:creationId xmlns:a16="http://schemas.microsoft.com/office/drawing/2014/main" id="{FE104101-87A7-44E4-AFA6-65B59B23E02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1494" y="1493044"/>
            <a:ext cx="385763" cy="38576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8" name="Rectangle 7">
            <a:extLst>
              <a:ext uri="{FF2B5EF4-FFF2-40B4-BE49-F238E27FC236}">
                <a16:creationId xmlns:a16="http://schemas.microsoft.com/office/drawing/2014/main" id="{FE1904FE-F30C-332C-C955-D12C3FF3009A}"/>
              </a:ext>
            </a:extLst>
          </p:cNvPr>
          <p:cNvSpPr/>
          <p:nvPr/>
        </p:nvSpPr>
        <p:spPr>
          <a:xfrm>
            <a:off x="2824843" y="547007"/>
            <a:ext cx="6310993" cy="4302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EC2F4B3-6EF6-5AC7-F3A1-2EA9BC1FB022}"/>
              </a:ext>
            </a:extLst>
          </p:cNvPr>
          <p:cNvSpPr txBox="1"/>
          <p:nvPr/>
        </p:nvSpPr>
        <p:spPr>
          <a:xfrm>
            <a:off x="0" y="1369301"/>
            <a:ext cx="2653391" cy="1200329"/>
          </a:xfrm>
          <a:prstGeom prst="rect">
            <a:avLst/>
          </a:prstGeom>
          <a:noFill/>
        </p:spPr>
        <p:txBody>
          <a:bodyPr wrap="square" rtlCol="0">
            <a:spAutoFit/>
          </a:bodyPr>
          <a:lstStyle/>
          <a:p>
            <a:r>
              <a:rPr lang="en-IN" sz="2400" b="1" i="0">
                <a:solidFill>
                  <a:schemeClr val="bg1"/>
                </a:solidFill>
                <a:effectLst/>
                <a:latin typeface="Roboto" panose="02000000000000000000" pitchFamily="2" charset="0"/>
                <a:ea typeface="Roboto" panose="02000000000000000000" pitchFamily="2" charset="0"/>
                <a:cs typeface="Roboto" panose="02000000000000000000" pitchFamily="2" charset="0"/>
              </a:rPr>
              <a:t>DEMOGRAPHIC HEATMAP FOR</a:t>
            </a:r>
          </a:p>
          <a:p>
            <a:r>
              <a:rPr lang="en-IN" sz="2400" b="1" i="0">
                <a:solidFill>
                  <a:schemeClr val="bg1"/>
                </a:solidFill>
                <a:effectLst/>
                <a:latin typeface="Roboto" panose="02000000000000000000" pitchFamily="2" charset="0"/>
                <a:ea typeface="Roboto" panose="02000000000000000000" pitchFamily="2" charset="0"/>
                <a:cs typeface="Roboto" panose="02000000000000000000" pitchFamily="2" charset="0"/>
              </a:rPr>
              <a:t>U of I SYSTEM</a:t>
            </a:r>
          </a:p>
        </p:txBody>
      </p:sp>
      <p:cxnSp>
        <p:nvCxnSpPr>
          <p:cNvPr id="6" name="Google Shape;407;p28">
            <a:extLst>
              <a:ext uri="{FF2B5EF4-FFF2-40B4-BE49-F238E27FC236}">
                <a16:creationId xmlns:a16="http://schemas.microsoft.com/office/drawing/2014/main" id="{F29C7A6D-87A5-6B8B-F0AF-A6465E76AB29}"/>
              </a:ext>
            </a:extLst>
          </p:cNvPr>
          <p:cNvCxnSpPr>
            <a:cxnSpLocks/>
          </p:cNvCxnSpPr>
          <p:nvPr/>
        </p:nvCxnSpPr>
        <p:spPr>
          <a:xfrm>
            <a:off x="0" y="2573870"/>
            <a:ext cx="2579914" cy="0"/>
          </a:xfrm>
          <a:prstGeom prst="straightConnector1">
            <a:avLst/>
          </a:prstGeom>
          <a:noFill/>
          <a:ln w="25400" cap="flat" cmpd="sng">
            <a:solidFill>
              <a:schemeClr val="accent1"/>
            </a:solidFill>
            <a:prstDash val="solid"/>
            <a:round/>
            <a:headEnd type="none" w="med" len="med"/>
            <a:tailEnd type="none" w="med" len="med"/>
          </a:ln>
        </p:spPr>
      </p:cxnSp>
      <p:pic>
        <p:nvPicPr>
          <p:cNvPr id="2" name="Picture 1">
            <a:extLst>
              <a:ext uri="{FF2B5EF4-FFF2-40B4-BE49-F238E27FC236}">
                <a16:creationId xmlns:a16="http://schemas.microsoft.com/office/drawing/2014/main" id="{1FBC2114-2F5D-3ABC-EB54-9732C8A3EE4C}"/>
              </a:ext>
            </a:extLst>
          </p:cNvPr>
          <p:cNvPicPr>
            <a:picLocks noChangeAspect="1"/>
          </p:cNvPicPr>
          <p:nvPr/>
        </p:nvPicPr>
        <p:blipFill>
          <a:blip r:embed="rId3"/>
          <a:stretch>
            <a:fillRect/>
          </a:stretch>
        </p:blipFill>
        <p:spPr>
          <a:xfrm>
            <a:off x="2898323" y="628706"/>
            <a:ext cx="6182581" cy="4155565"/>
          </a:xfrm>
          <a:prstGeom prst="rect">
            <a:avLst/>
          </a:prstGeom>
        </p:spPr>
      </p:pic>
    </p:spTree>
    <p:extLst>
      <p:ext uri="{BB962C8B-B14F-4D97-AF65-F5344CB8AC3E}">
        <p14:creationId xmlns:p14="http://schemas.microsoft.com/office/powerpoint/2010/main" val="35487556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8" name="Rectangle 7">
            <a:extLst>
              <a:ext uri="{FF2B5EF4-FFF2-40B4-BE49-F238E27FC236}">
                <a16:creationId xmlns:a16="http://schemas.microsoft.com/office/drawing/2014/main" id="{FE1904FE-F30C-332C-C955-D12C3FF3009A}"/>
              </a:ext>
            </a:extLst>
          </p:cNvPr>
          <p:cNvSpPr/>
          <p:nvPr/>
        </p:nvSpPr>
        <p:spPr>
          <a:xfrm>
            <a:off x="3854370" y="679289"/>
            <a:ext cx="5289630" cy="3784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DE1D87A-9E1D-D1E2-BF68-EF98D88B6FF6}"/>
              </a:ext>
            </a:extLst>
          </p:cNvPr>
          <p:cNvSpPr txBox="1"/>
          <p:nvPr/>
        </p:nvSpPr>
        <p:spPr>
          <a:xfrm>
            <a:off x="429670" y="2391948"/>
            <a:ext cx="2598788" cy="553998"/>
          </a:xfrm>
          <a:prstGeom prst="rect">
            <a:avLst/>
          </a:prstGeom>
          <a:noFill/>
        </p:spPr>
        <p:txBody>
          <a:bodyPr wrap="none" rtlCol="0">
            <a:spAutoFit/>
          </a:bodyPr>
          <a:lstStyle/>
          <a:p>
            <a:r>
              <a:rPr lang="en-US" sz="3000" b="1">
                <a:solidFill>
                  <a:schemeClr val="bg1"/>
                </a:solidFill>
              </a:rPr>
              <a:t>THANK YOU!</a:t>
            </a:r>
          </a:p>
        </p:txBody>
      </p:sp>
      <p:sp>
        <p:nvSpPr>
          <p:cNvPr id="3" name="TextBox 2">
            <a:extLst>
              <a:ext uri="{FF2B5EF4-FFF2-40B4-BE49-F238E27FC236}">
                <a16:creationId xmlns:a16="http://schemas.microsoft.com/office/drawing/2014/main" id="{C7F1EA5D-49EB-93CC-288D-11A132359EBA}"/>
              </a:ext>
            </a:extLst>
          </p:cNvPr>
          <p:cNvSpPr txBox="1"/>
          <p:nvPr/>
        </p:nvSpPr>
        <p:spPr>
          <a:xfrm>
            <a:off x="4185175" y="2571749"/>
            <a:ext cx="1762021" cy="307777"/>
          </a:xfrm>
          <a:prstGeom prst="rect">
            <a:avLst/>
          </a:prstGeom>
          <a:noFill/>
        </p:spPr>
        <p:txBody>
          <a:bodyPr wrap="none" rtlCol="0">
            <a:spAutoFit/>
          </a:bodyPr>
          <a:lstStyle/>
          <a:p>
            <a:r>
              <a:rPr lang="en-US"/>
              <a:t>ANY QUESTIONS?</a:t>
            </a:r>
          </a:p>
        </p:txBody>
      </p:sp>
      <p:pic>
        <p:nvPicPr>
          <p:cNvPr id="7" name="Picture 6" descr="A picture containing circle&#10;&#10;Description automatically generated">
            <a:extLst>
              <a:ext uri="{FF2B5EF4-FFF2-40B4-BE49-F238E27FC236}">
                <a16:creationId xmlns:a16="http://schemas.microsoft.com/office/drawing/2014/main" id="{9D301D9E-02D7-1E38-2DF1-CADA4D742CCC}"/>
              </a:ext>
            </a:extLst>
          </p:cNvPr>
          <p:cNvPicPr>
            <a:picLocks noChangeAspect="1"/>
          </p:cNvPicPr>
          <p:nvPr/>
        </p:nvPicPr>
        <p:blipFill>
          <a:blip r:embed="rId3"/>
          <a:stretch>
            <a:fillRect/>
          </a:stretch>
        </p:blipFill>
        <p:spPr>
          <a:xfrm>
            <a:off x="6645877" y="1572985"/>
            <a:ext cx="2242502" cy="2745921"/>
          </a:xfrm>
          <a:prstGeom prst="rect">
            <a:avLst/>
          </a:prstGeom>
        </p:spPr>
      </p:pic>
      <p:pic>
        <p:nvPicPr>
          <p:cNvPr id="4" name="Graphic 4" descr="Question Mark with solid fill">
            <a:extLst>
              <a:ext uri="{FF2B5EF4-FFF2-40B4-BE49-F238E27FC236}">
                <a16:creationId xmlns:a16="http://schemas.microsoft.com/office/drawing/2014/main" id="{58F4E008-7883-B5D7-F3A7-EC2E7ABA5A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43763" y="978694"/>
            <a:ext cx="378619" cy="378619"/>
          </a:xfrm>
          <a:prstGeom prst="rect">
            <a:avLst/>
          </a:prstGeom>
        </p:spPr>
      </p:pic>
      <p:pic>
        <p:nvPicPr>
          <p:cNvPr id="6" name="Graphic 4" descr="Question Mark with solid fill">
            <a:extLst>
              <a:ext uri="{FF2B5EF4-FFF2-40B4-BE49-F238E27FC236}">
                <a16:creationId xmlns:a16="http://schemas.microsoft.com/office/drawing/2014/main" id="{44A80915-819A-D260-0598-5E57903E93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15188" y="1385887"/>
            <a:ext cx="378619" cy="378619"/>
          </a:xfrm>
          <a:prstGeom prst="rect">
            <a:avLst/>
          </a:prstGeom>
        </p:spPr>
      </p:pic>
      <p:pic>
        <p:nvPicPr>
          <p:cNvPr id="9" name="Graphic 4" descr="Question Mark with solid fill">
            <a:extLst>
              <a:ext uri="{FF2B5EF4-FFF2-40B4-BE49-F238E27FC236}">
                <a16:creationId xmlns:a16="http://schemas.microsoft.com/office/drawing/2014/main" id="{9E937333-A2A7-FC28-E092-43666D771C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65219" y="1235869"/>
            <a:ext cx="378619" cy="378619"/>
          </a:xfrm>
          <a:prstGeom prst="rect">
            <a:avLst/>
          </a:prstGeom>
        </p:spPr>
      </p:pic>
    </p:spTree>
    <p:extLst>
      <p:ext uri="{BB962C8B-B14F-4D97-AF65-F5344CB8AC3E}">
        <p14:creationId xmlns:p14="http://schemas.microsoft.com/office/powerpoint/2010/main" val="4035413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8" name="Google Shape;378;p27"/>
          <p:cNvSpPr/>
          <p:nvPr/>
        </p:nvSpPr>
        <p:spPr>
          <a:xfrm>
            <a:off x="6580967" y="3862486"/>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7"/>
          <p:cNvSpPr/>
          <p:nvPr/>
        </p:nvSpPr>
        <p:spPr>
          <a:xfrm>
            <a:off x="6905686" y="3862486"/>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chemeClr val="accent1"/>
          </a:solidFill>
          <a:ln>
            <a:noFill/>
          </a:ln>
        </p:spPr>
        <p:txBody>
          <a:bodyPr spcFirstLastPara="1" wrap="square" lIns="91425" tIns="91425" rIns="91425" bIns="91425" anchor="ctr" anchorCtr="0">
            <a:noAutofit/>
          </a:bodyPr>
          <a:lstStyle/>
          <a:p>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80;p27">
            <a:extLst>
              <a:ext uri="{FF2B5EF4-FFF2-40B4-BE49-F238E27FC236}">
                <a16:creationId xmlns:a16="http://schemas.microsoft.com/office/drawing/2014/main" id="{F03741FB-7034-7BC2-41EC-914DC24A8DDA}"/>
              </a:ext>
            </a:extLst>
          </p:cNvPr>
          <p:cNvSpPr/>
          <p:nvPr/>
        </p:nvSpPr>
        <p:spPr>
          <a:xfrm>
            <a:off x="161234" y="3142677"/>
            <a:ext cx="2060384" cy="1907934"/>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chemeClr val="accent1"/>
          </a:solidFill>
          <a:ln>
            <a:noFill/>
          </a:ln>
        </p:spPr>
        <p:txBody>
          <a:bodyPr spcFirstLastPara="1" wrap="square" lIns="91425" tIns="91425" rIns="91425" bIns="91425" anchor="ctr" anchorCtr="0">
            <a:noAutofit/>
          </a:bodyPr>
          <a:lstStyle/>
          <a:p>
            <a:endParaRPr>
              <a:solidFill>
                <a:srgbClr val="48FFD5"/>
              </a:solidFill>
            </a:endParaRPr>
          </a:p>
        </p:txBody>
      </p:sp>
      <p:cxnSp>
        <p:nvCxnSpPr>
          <p:cNvPr id="34" name="Google Shape;291;p25">
            <a:extLst>
              <a:ext uri="{FF2B5EF4-FFF2-40B4-BE49-F238E27FC236}">
                <a16:creationId xmlns:a16="http://schemas.microsoft.com/office/drawing/2014/main" id="{AF374826-7323-BC37-2B9A-8605B00850E4}"/>
              </a:ext>
            </a:extLst>
          </p:cNvPr>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35" name="Google Shape;275;p25">
            <a:extLst>
              <a:ext uri="{FF2B5EF4-FFF2-40B4-BE49-F238E27FC236}">
                <a16:creationId xmlns:a16="http://schemas.microsoft.com/office/drawing/2014/main" id="{680C8B4F-590B-8BC1-3777-66D0D6736A87}"/>
              </a:ext>
            </a:extLst>
          </p:cNvPr>
          <p:cNvSpPr txBox="1">
            <a:spLocks/>
          </p:cNvSpPr>
          <p:nvPr/>
        </p:nvSpPr>
        <p:spPr>
          <a:xfrm>
            <a:off x="-398592" y="580953"/>
            <a:ext cx="8520600" cy="606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2400" b="1" i="0">
                <a:solidFill>
                  <a:schemeClr val="bg1"/>
                </a:solidFill>
                <a:effectLst/>
                <a:latin typeface="Roboto" panose="02000000000000000000" pitchFamily="2" charset="0"/>
                <a:ea typeface="Roboto" panose="02000000000000000000" pitchFamily="2" charset="0"/>
                <a:cs typeface="Roboto" panose="02000000000000000000" pitchFamily="2" charset="0"/>
              </a:rPr>
              <a:t>Illinois Dominates Non-Membership</a:t>
            </a:r>
            <a:endParaRPr lang="en-IN" sz="2400" b="1">
              <a:solidFill>
                <a:schemeClr val="bg1"/>
              </a:solidFill>
              <a:latin typeface="Roboto" panose="02000000000000000000" pitchFamily="2" charset="0"/>
              <a:ea typeface="Roboto" panose="02000000000000000000" pitchFamily="2" charset="0"/>
              <a:cs typeface="Roboto" panose="02000000000000000000" pitchFamily="2" charset="0"/>
            </a:endParaRPr>
          </a:p>
        </p:txBody>
      </p:sp>
      <p:pic>
        <p:nvPicPr>
          <p:cNvPr id="2" name="Picture 1">
            <a:extLst>
              <a:ext uri="{FF2B5EF4-FFF2-40B4-BE49-F238E27FC236}">
                <a16:creationId xmlns:a16="http://schemas.microsoft.com/office/drawing/2014/main" id="{565E43A5-6EA9-81A0-FEE6-6EF3262E7140}"/>
              </a:ext>
            </a:extLst>
          </p:cNvPr>
          <p:cNvPicPr>
            <a:picLocks noChangeAspect="1"/>
          </p:cNvPicPr>
          <p:nvPr/>
        </p:nvPicPr>
        <p:blipFill>
          <a:blip r:embed="rId3"/>
          <a:stretch>
            <a:fillRect/>
          </a:stretch>
        </p:blipFill>
        <p:spPr>
          <a:xfrm>
            <a:off x="1920275" y="1266510"/>
            <a:ext cx="5404214" cy="310025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8" name="Rectangle 7">
            <a:extLst>
              <a:ext uri="{FF2B5EF4-FFF2-40B4-BE49-F238E27FC236}">
                <a16:creationId xmlns:a16="http://schemas.microsoft.com/office/drawing/2014/main" id="{FE1904FE-F30C-332C-C955-D12C3FF3009A}"/>
              </a:ext>
            </a:extLst>
          </p:cNvPr>
          <p:cNvSpPr/>
          <p:nvPr/>
        </p:nvSpPr>
        <p:spPr>
          <a:xfrm>
            <a:off x="2816679" y="547007"/>
            <a:ext cx="6310993" cy="4302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F78BEFF-0C45-EDAB-3965-E9BD45C7107F}"/>
              </a:ext>
            </a:extLst>
          </p:cNvPr>
          <p:cNvPicPr>
            <a:picLocks noChangeAspect="1"/>
          </p:cNvPicPr>
          <p:nvPr/>
        </p:nvPicPr>
        <p:blipFill>
          <a:blip r:embed="rId3"/>
          <a:stretch>
            <a:fillRect/>
          </a:stretch>
        </p:blipFill>
        <p:spPr>
          <a:xfrm>
            <a:off x="2914650" y="636815"/>
            <a:ext cx="6139543" cy="4139292"/>
          </a:xfrm>
          <a:prstGeom prst="rect">
            <a:avLst/>
          </a:prstGeom>
        </p:spPr>
      </p:pic>
      <p:sp>
        <p:nvSpPr>
          <p:cNvPr id="4" name="TextBox 3">
            <a:extLst>
              <a:ext uri="{FF2B5EF4-FFF2-40B4-BE49-F238E27FC236}">
                <a16:creationId xmlns:a16="http://schemas.microsoft.com/office/drawing/2014/main" id="{EEC2F4B3-6EF6-5AC7-F3A1-2EA9BC1FB022}"/>
              </a:ext>
            </a:extLst>
          </p:cNvPr>
          <p:cNvSpPr txBox="1"/>
          <p:nvPr/>
        </p:nvSpPr>
        <p:spPr>
          <a:xfrm>
            <a:off x="102054" y="177675"/>
            <a:ext cx="2514599" cy="1938992"/>
          </a:xfrm>
          <a:prstGeom prst="rect">
            <a:avLst/>
          </a:prstGeom>
          <a:noFill/>
        </p:spPr>
        <p:txBody>
          <a:bodyPr wrap="square" rtlCol="0">
            <a:spAutoFit/>
          </a:bodyPr>
          <a:lstStyle/>
          <a:p>
            <a:r>
              <a:rPr lang="en-US" sz="2400" b="1">
                <a:solidFill>
                  <a:schemeClr val="bg1"/>
                </a:solidFill>
                <a:latin typeface="Roboto" panose="02000000000000000000" pitchFamily="2" charset="0"/>
                <a:ea typeface="Roboto" panose="02000000000000000000" pitchFamily="2" charset="0"/>
                <a:cs typeface="Roboto" panose="02000000000000000000" pitchFamily="2" charset="0"/>
              </a:rPr>
              <a:t>LAS, Grainger, &amp; GIES alumni account for most </a:t>
            </a:r>
          </a:p>
          <a:p>
            <a:r>
              <a:rPr lang="en-US" sz="2400" b="1">
                <a:solidFill>
                  <a:schemeClr val="bg1"/>
                </a:solidFill>
                <a:latin typeface="Roboto" panose="02000000000000000000" pitchFamily="2" charset="0"/>
                <a:ea typeface="Roboto" panose="02000000000000000000" pitchFamily="2" charset="0"/>
                <a:cs typeface="Roboto" panose="02000000000000000000" pitchFamily="2" charset="0"/>
              </a:rPr>
              <a:t>non-members</a:t>
            </a:r>
          </a:p>
        </p:txBody>
      </p:sp>
      <p:cxnSp>
        <p:nvCxnSpPr>
          <p:cNvPr id="5" name="Google Shape;407;p28">
            <a:extLst>
              <a:ext uri="{FF2B5EF4-FFF2-40B4-BE49-F238E27FC236}">
                <a16:creationId xmlns:a16="http://schemas.microsoft.com/office/drawing/2014/main" id="{9AF1C53F-66E7-E5C0-302E-C97B139C148F}"/>
              </a:ext>
            </a:extLst>
          </p:cNvPr>
          <p:cNvCxnSpPr>
            <a:cxnSpLocks/>
          </p:cNvCxnSpPr>
          <p:nvPr/>
        </p:nvCxnSpPr>
        <p:spPr>
          <a:xfrm>
            <a:off x="0" y="2116667"/>
            <a:ext cx="2579914" cy="0"/>
          </a:xfrm>
          <a:prstGeom prst="straightConnector1">
            <a:avLst/>
          </a:prstGeom>
          <a:noFill/>
          <a:ln w="2540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4500314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8" name="Rectangle 7">
            <a:extLst>
              <a:ext uri="{FF2B5EF4-FFF2-40B4-BE49-F238E27FC236}">
                <a16:creationId xmlns:a16="http://schemas.microsoft.com/office/drawing/2014/main" id="{FE1904FE-F30C-332C-C955-D12C3FF3009A}"/>
              </a:ext>
            </a:extLst>
          </p:cNvPr>
          <p:cNvSpPr/>
          <p:nvPr/>
        </p:nvSpPr>
        <p:spPr>
          <a:xfrm>
            <a:off x="2824843" y="547007"/>
            <a:ext cx="6310993" cy="4302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EC2F4B3-6EF6-5AC7-F3A1-2EA9BC1FB022}"/>
              </a:ext>
            </a:extLst>
          </p:cNvPr>
          <p:cNvSpPr txBox="1"/>
          <p:nvPr/>
        </p:nvSpPr>
        <p:spPr>
          <a:xfrm>
            <a:off x="8164" y="547007"/>
            <a:ext cx="2653391" cy="1569660"/>
          </a:xfrm>
          <a:prstGeom prst="rect">
            <a:avLst/>
          </a:prstGeom>
          <a:noFill/>
        </p:spPr>
        <p:txBody>
          <a:bodyPr wrap="square" rtlCol="0">
            <a:spAutoFit/>
          </a:bodyPr>
          <a:lstStyle/>
          <a:p>
            <a:r>
              <a:rPr lang="en-IN" sz="2400" b="1" i="0">
                <a:solidFill>
                  <a:schemeClr val="bg1"/>
                </a:solidFill>
                <a:effectLst/>
                <a:latin typeface="Roboto" panose="02000000000000000000" pitchFamily="2" charset="0"/>
                <a:ea typeface="Roboto" panose="02000000000000000000" pitchFamily="2" charset="0"/>
                <a:cs typeface="Roboto" panose="02000000000000000000" pitchFamily="2" charset="0"/>
              </a:rPr>
              <a:t>Age Group </a:t>
            </a:r>
          </a:p>
          <a:p>
            <a:r>
              <a:rPr lang="en-IN" sz="2400" b="1" i="0">
                <a:solidFill>
                  <a:schemeClr val="bg1"/>
                </a:solidFill>
                <a:effectLst/>
                <a:latin typeface="Roboto" panose="02000000000000000000" pitchFamily="2" charset="0"/>
                <a:ea typeface="Roboto" panose="02000000000000000000" pitchFamily="2" charset="0"/>
                <a:cs typeface="Roboto" panose="02000000000000000000" pitchFamily="2" charset="0"/>
              </a:rPr>
              <a:t>30-45 is the </a:t>
            </a:r>
          </a:p>
          <a:p>
            <a:r>
              <a:rPr lang="en-IN" sz="2400" b="1" i="0">
                <a:solidFill>
                  <a:schemeClr val="bg1"/>
                </a:solidFill>
                <a:effectLst/>
                <a:latin typeface="Roboto" panose="02000000000000000000" pitchFamily="2" charset="0"/>
                <a:ea typeface="Roboto" panose="02000000000000000000" pitchFamily="2" charset="0"/>
                <a:cs typeface="Roboto" panose="02000000000000000000" pitchFamily="2" charset="0"/>
              </a:rPr>
              <a:t>Non-Membership Majority</a:t>
            </a:r>
            <a:endParaRPr lang="en-US" sz="2400" b="1">
              <a:solidFill>
                <a:schemeClr val="bg1"/>
              </a:solidFill>
              <a:latin typeface="Roboto" panose="02000000000000000000" pitchFamily="2" charset="0"/>
              <a:ea typeface="Roboto" panose="02000000000000000000" pitchFamily="2" charset="0"/>
              <a:cs typeface="Roboto" panose="02000000000000000000" pitchFamily="2" charset="0"/>
            </a:endParaRPr>
          </a:p>
        </p:txBody>
      </p:sp>
      <p:pic>
        <p:nvPicPr>
          <p:cNvPr id="2" name="Picture 1">
            <a:extLst>
              <a:ext uri="{FF2B5EF4-FFF2-40B4-BE49-F238E27FC236}">
                <a16:creationId xmlns:a16="http://schemas.microsoft.com/office/drawing/2014/main" id="{EB7C293D-9A9B-A483-59E7-8DB527344460}"/>
              </a:ext>
            </a:extLst>
          </p:cNvPr>
          <p:cNvPicPr>
            <a:picLocks noChangeAspect="1"/>
          </p:cNvPicPr>
          <p:nvPr/>
        </p:nvPicPr>
        <p:blipFill>
          <a:blip r:embed="rId3"/>
          <a:stretch>
            <a:fillRect/>
          </a:stretch>
        </p:blipFill>
        <p:spPr>
          <a:xfrm>
            <a:off x="2914308" y="636814"/>
            <a:ext cx="6148389" cy="4147457"/>
          </a:xfrm>
          <a:prstGeom prst="rect">
            <a:avLst/>
          </a:prstGeom>
        </p:spPr>
      </p:pic>
      <p:cxnSp>
        <p:nvCxnSpPr>
          <p:cNvPr id="5" name="Google Shape;407;p28">
            <a:extLst>
              <a:ext uri="{FF2B5EF4-FFF2-40B4-BE49-F238E27FC236}">
                <a16:creationId xmlns:a16="http://schemas.microsoft.com/office/drawing/2014/main" id="{1B587D3B-1E2F-5424-B6F3-743847C1E0DE}"/>
              </a:ext>
            </a:extLst>
          </p:cNvPr>
          <p:cNvCxnSpPr>
            <a:cxnSpLocks/>
          </p:cNvCxnSpPr>
          <p:nvPr/>
        </p:nvCxnSpPr>
        <p:spPr>
          <a:xfrm>
            <a:off x="0" y="2116667"/>
            <a:ext cx="2579914" cy="0"/>
          </a:xfrm>
          <a:prstGeom prst="straightConnector1">
            <a:avLst/>
          </a:prstGeom>
          <a:noFill/>
          <a:ln w="2540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200625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8" name="Google Shape;378;p27"/>
          <p:cNvSpPr/>
          <p:nvPr/>
        </p:nvSpPr>
        <p:spPr>
          <a:xfrm>
            <a:off x="6406139" y="3440188"/>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7"/>
          <p:cNvSpPr/>
          <p:nvPr/>
        </p:nvSpPr>
        <p:spPr>
          <a:xfrm>
            <a:off x="6708261" y="3442558"/>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80;p27">
            <a:extLst>
              <a:ext uri="{FF2B5EF4-FFF2-40B4-BE49-F238E27FC236}">
                <a16:creationId xmlns:a16="http://schemas.microsoft.com/office/drawing/2014/main" id="{F03741FB-7034-7BC2-41EC-914DC24A8DDA}"/>
              </a:ext>
            </a:extLst>
          </p:cNvPr>
          <p:cNvSpPr/>
          <p:nvPr/>
        </p:nvSpPr>
        <p:spPr>
          <a:xfrm>
            <a:off x="502650" y="2908519"/>
            <a:ext cx="2060384" cy="1907934"/>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endParaRPr>
              <a:solidFill>
                <a:srgbClr val="48FFD5"/>
              </a:solidFill>
            </a:endParaRPr>
          </a:p>
        </p:txBody>
      </p:sp>
      <p:cxnSp>
        <p:nvCxnSpPr>
          <p:cNvPr id="34" name="Google Shape;291;p25">
            <a:extLst>
              <a:ext uri="{FF2B5EF4-FFF2-40B4-BE49-F238E27FC236}">
                <a16:creationId xmlns:a16="http://schemas.microsoft.com/office/drawing/2014/main" id="{AF374826-7323-BC37-2B9A-8605B00850E4}"/>
              </a:ext>
            </a:extLst>
          </p:cNvPr>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35" name="Google Shape;275;p25">
            <a:extLst>
              <a:ext uri="{FF2B5EF4-FFF2-40B4-BE49-F238E27FC236}">
                <a16:creationId xmlns:a16="http://schemas.microsoft.com/office/drawing/2014/main" id="{680C8B4F-590B-8BC1-3777-66D0D6736A87}"/>
              </a:ext>
            </a:extLst>
          </p:cNvPr>
          <p:cNvSpPr txBox="1">
            <a:spLocks/>
          </p:cNvSpPr>
          <p:nvPr/>
        </p:nvSpPr>
        <p:spPr>
          <a:xfrm>
            <a:off x="-398592" y="580953"/>
            <a:ext cx="8520600" cy="606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2400" b="1" i="0">
                <a:solidFill>
                  <a:schemeClr val="bg1"/>
                </a:solidFill>
                <a:effectLst/>
                <a:latin typeface="Roboto" panose="02000000000000000000" pitchFamily="2" charset="0"/>
                <a:ea typeface="Roboto" panose="02000000000000000000" pitchFamily="2" charset="0"/>
                <a:cs typeface="Roboto" panose="02000000000000000000" pitchFamily="2" charset="0"/>
              </a:rPr>
              <a:t>Target Segmentation Demographics</a:t>
            </a:r>
          </a:p>
        </p:txBody>
      </p:sp>
      <p:pic>
        <p:nvPicPr>
          <p:cNvPr id="3" name="Picture 2">
            <a:extLst>
              <a:ext uri="{FF2B5EF4-FFF2-40B4-BE49-F238E27FC236}">
                <a16:creationId xmlns:a16="http://schemas.microsoft.com/office/drawing/2014/main" id="{51AB52A2-CD83-2DA9-CCB9-9FE8F29BA9E6}"/>
              </a:ext>
            </a:extLst>
          </p:cNvPr>
          <p:cNvPicPr>
            <a:picLocks noChangeAspect="1"/>
          </p:cNvPicPr>
          <p:nvPr/>
        </p:nvPicPr>
        <p:blipFill>
          <a:blip r:embed="rId3"/>
          <a:stretch>
            <a:fillRect/>
          </a:stretch>
        </p:blipFill>
        <p:spPr>
          <a:xfrm>
            <a:off x="2626249" y="1372967"/>
            <a:ext cx="3624940" cy="2397565"/>
          </a:xfrm>
          <a:prstGeom prst="rect">
            <a:avLst/>
          </a:prstGeom>
        </p:spPr>
      </p:pic>
      <p:sp>
        <p:nvSpPr>
          <p:cNvPr id="5" name="TextBox 4">
            <a:extLst>
              <a:ext uri="{FF2B5EF4-FFF2-40B4-BE49-F238E27FC236}">
                <a16:creationId xmlns:a16="http://schemas.microsoft.com/office/drawing/2014/main" id="{D1F6AF92-8201-2A95-7EAD-057FCE826FCE}"/>
              </a:ext>
            </a:extLst>
          </p:cNvPr>
          <p:cNvSpPr txBox="1"/>
          <p:nvPr/>
        </p:nvSpPr>
        <p:spPr>
          <a:xfrm>
            <a:off x="2626249" y="4098193"/>
            <a:ext cx="3847873" cy="830997"/>
          </a:xfrm>
          <a:prstGeom prst="rect">
            <a:avLst/>
          </a:prstGeom>
          <a:noFill/>
        </p:spPr>
        <p:txBody>
          <a:bodyPr wrap="square" rtlCol="0">
            <a:spAutoFit/>
          </a:bodyPr>
          <a:lstStyle/>
          <a:p>
            <a:pPr algn="ctr"/>
            <a:r>
              <a:rPr lang="en-US" sz="1200" b="1">
                <a:solidFill>
                  <a:schemeClr val="bg1"/>
                </a:solidFill>
                <a:latin typeface="+mn-lt"/>
                <a:ea typeface="Roboto" panose="02000000000000000000" pitchFamily="2" charset="0"/>
                <a:cs typeface="Roboto" panose="02000000000000000000" pitchFamily="2" charset="0"/>
              </a:rPr>
              <a:t>We have identified our target segmentation to be </a:t>
            </a:r>
          </a:p>
          <a:p>
            <a:pPr algn="ctr"/>
            <a:r>
              <a:rPr lang="en-US" sz="1200" b="1">
                <a:solidFill>
                  <a:schemeClr val="bg1"/>
                </a:solidFill>
                <a:latin typeface="+mn-lt"/>
                <a:ea typeface="Roboto" panose="02000000000000000000" pitchFamily="2" charset="0"/>
                <a:cs typeface="Roboto" panose="02000000000000000000" pitchFamily="2" charset="0"/>
              </a:rPr>
              <a:t>30–45-year-old graduates of the college of LAS, GRAINGER, or GIES who live in Illinois.</a:t>
            </a:r>
          </a:p>
          <a:p>
            <a:pPr algn="ctr"/>
            <a:endParaRPr lang="en-US" sz="1200" b="1">
              <a:solidFill>
                <a:schemeClr val="bg1"/>
              </a:solidFill>
              <a:latin typeface="+mn-lt"/>
              <a:ea typeface="Roboto" panose="02000000000000000000" pitchFamily="2" charset="0"/>
              <a:cs typeface="Roboto" panose="02000000000000000000" pitchFamily="2" charset="0"/>
            </a:endParaRPr>
          </a:p>
        </p:txBody>
      </p:sp>
      <p:sp>
        <p:nvSpPr>
          <p:cNvPr id="6" name="Rectangle 5">
            <a:extLst>
              <a:ext uri="{FF2B5EF4-FFF2-40B4-BE49-F238E27FC236}">
                <a16:creationId xmlns:a16="http://schemas.microsoft.com/office/drawing/2014/main" id="{F0202E54-D6BD-EB7C-06E8-E418BB856742}"/>
              </a:ext>
            </a:extLst>
          </p:cNvPr>
          <p:cNvSpPr/>
          <p:nvPr/>
        </p:nvSpPr>
        <p:spPr>
          <a:xfrm>
            <a:off x="2679009" y="4041885"/>
            <a:ext cx="3688407" cy="774537"/>
          </a:xfrm>
          <a:prstGeom prst="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4304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8" name="Rectangle 7">
            <a:extLst>
              <a:ext uri="{FF2B5EF4-FFF2-40B4-BE49-F238E27FC236}">
                <a16:creationId xmlns:a16="http://schemas.microsoft.com/office/drawing/2014/main" id="{FE1904FE-F30C-332C-C955-D12C3FF3009A}"/>
              </a:ext>
            </a:extLst>
          </p:cNvPr>
          <p:cNvSpPr/>
          <p:nvPr/>
        </p:nvSpPr>
        <p:spPr>
          <a:xfrm>
            <a:off x="2824843" y="547007"/>
            <a:ext cx="6310993" cy="4302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EC2F4B3-6EF6-5AC7-F3A1-2EA9BC1FB022}"/>
              </a:ext>
            </a:extLst>
          </p:cNvPr>
          <p:cNvSpPr txBox="1"/>
          <p:nvPr/>
        </p:nvSpPr>
        <p:spPr>
          <a:xfrm>
            <a:off x="-24485" y="634750"/>
            <a:ext cx="2653391" cy="769441"/>
          </a:xfrm>
          <a:prstGeom prst="rect">
            <a:avLst/>
          </a:prstGeom>
          <a:noFill/>
        </p:spPr>
        <p:txBody>
          <a:bodyPr wrap="square" rtlCol="0">
            <a:spAutoFit/>
          </a:bodyPr>
          <a:lstStyle/>
          <a:p>
            <a:r>
              <a:rPr lang="en-IN" sz="2200" b="1" i="0">
                <a:solidFill>
                  <a:schemeClr val="bg1"/>
                </a:solidFill>
                <a:effectLst/>
                <a:latin typeface="Roboto" panose="02000000000000000000" pitchFamily="2" charset="0"/>
                <a:ea typeface="Roboto" panose="02000000000000000000" pitchFamily="2" charset="0"/>
                <a:cs typeface="Roboto" panose="02000000000000000000" pitchFamily="2" charset="0"/>
              </a:rPr>
              <a:t>Degree Targeted Marketing Strategy </a:t>
            </a:r>
          </a:p>
        </p:txBody>
      </p:sp>
      <p:pic>
        <p:nvPicPr>
          <p:cNvPr id="3" name="Picture 2">
            <a:extLst>
              <a:ext uri="{FF2B5EF4-FFF2-40B4-BE49-F238E27FC236}">
                <a16:creationId xmlns:a16="http://schemas.microsoft.com/office/drawing/2014/main" id="{2AA4A0E0-F887-8076-6343-5285CFB3457F}"/>
              </a:ext>
            </a:extLst>
          </p:cNvPr>
          <p:cNvPicPr>
            <a:picLocks noChangeAspect="1"/>
          </p:cNvPicPr>
          <p:nvPr/>
        </p:nvPicPr>
        <p:blipFill>
          <a:blip r:embed="rId3"/>
          <a:stretch>
            <a:fillRect/>
          </a:stretch>
        </p:blipFill>
        <p:spPr>
          <a:xfrm>
            <a:off x="2906484" y="634750"/>
            <a:ext cx="6172042" cy="4149521"/>
          </a:xfrm>
          <a:prstGeom prst="rect">
            <a:avLst/>
          </a:prstGeom>
        </p:spPr>
      </p:pic>
      <p:sp>
        <p:nvSpPr>
          <p:cNvPr id="7" name="TextBox 6">
            <a:extLst>
              <a:ext uri="{FF2B5EF4-FFF2-40B4-BE49-F238E27FC236}">
                <a16:creationId xmlns:a16="http://schemas.microsoft.com/office/drawing/2014/main" id="{FC80F3AD-6585-FFB0-52F3-E55669A35824}"/>
              </a:ext>
            </a:extLst>
          </p:cNvPr>
          <p:cNvSpPr txBox="1"/>
          <p:nvPr/>
        </p:nvSpPr>
        <p:spPr>
          <a:xfrm>
            <a:off x="130632" y="1650411"/>
            <a:ext cx="2522762" cy="2585323"/>
          </a:xfrm>
          <a:prstGeom prst="rect">
            <a:avLst/>
          </a:prstGeom>
          <a:noFill/>
        </p:spPr>
        <p:txBody>
          <a:bodyPr wrap="square" rtlCol="0">
            <a:spAutoFit/>
          </a:bodyPr>
          <a:lstStyle/>
          <a:p>
            <a:pPr algn="ctr"/>
            <a:r>
              <a:rPr lang="en-US" sz="1800">
                <a:solidFill>
                  <a:schemeClr val="bg1"/>
                </a:solidFill>
              </a:rPr>
              <a:t>Tailor and focus promotional email campaigns to the college of GIES, GRAINGER, and LAS alumni population that fall within the targeted segmentation.</a:t>
            </a:r>
          </a:p>
          <a:p>
            <a:pPr algn="ctr"/>
            <a:endParaRPr lang="en-US" sz="1800">
              <a:solidFill>
                <a:schemeClr val="bg1"/>
              </a:solidFill>
            </a:endParaRPr>
          </a:p>
        </p:txBody>
      </p:sp>
      <p:sp>
        <p:nvSpPr>
          <p:cNvPr id="9" name="Rectangle 8">
            <a:extLst>
              <a:ext uri="{FF2B5EF4-FFF2-40B4-BE49-F238E27FC236}">
                <a16:creationId xmlns:a16="http://schemas.microsoft.com/office/drawing/2014/main" id="{B2D36B23-07E9-6DD3-6674-EA189184DF6B}"/>
              </a:ext>
            </a:extLst>
          </p:cNvPr>
          <p:cNvSpPr/>
          <p:nvPr/>
        </p:nvSpPr>
        <p:spPr>
          <a:xfrm>
            <a:off x="130632" y="1585096"/>
            <a:ext cx="2522762" cy="2397818"/>
          </a:xfrm>
          <a:prstGeom prst="rect">
            <a:avLst/>
          </a:prstGeom>
          <a:noFill/>
          <a:ln>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Google Shape;407;p28">
            <a:extLst>
              <a:ext uri="{FF2B5EF4-FFF2-40B4-BE49-F238E27FC236}">
                <a16:creationId xmlns:a16="http://schemas.microsoft.com/office/drawing/2014/main" id="{7F63C2DD-5BD9-D271-C048-11FE47F89218}"/>
              </a:ext>
            </a:extLst>
          </p:cNvPr>
          <p:cNvCxnSpPr>
            <a:cxnSpLocks/>
          </p:cNvCxnSpPr>
          <p:nvPr/>
        </p:nvCxnSpPr>
        <p:spPr>
          <a:xfrm>
            <a:off x="0" y="1406377"/>
            <a:ext cx="2579914" cy="0"/>
          </a:xfrm>
          <a:prstGeom prst="straightConnector1">
            <a:avLst/>
          </a:prstGeom>
          <a:noFill/>
          <a:ln w="2540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5531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8" name="Rectangle 7">
            <a:extLst>
              <a:ext uri="{FF2B5EF4-FFF2-40B4-BE49-F238E27FC236}">
                <a16:creationId xmlns:a16="http://schemas.microsoft.com/office/drawing/2014/main" id="{FE1904FE-F30C-332C-C955-D12C3FF3009A}"/>
              </a:ext>
            </a:extLst>
          </p:cNvPr>
          <p:cNvSpPr/>
          <p:nvPr/>
        </p:nvSpPr>
        <p:spPr>
          <a:xfrm>
            <a:off x="2824843" y="547007"/>
            <a:ext cx="6310993" cy="4302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EC2F4B3-6EF6-5AC7-F3A1-2EA9BC1FB022}"/>
              </a:ext>
            </a:extLst>
          </p:cNvPr>
          <p:cNvSpPr txBox="1"/>
          <p:nvPr/>
        </p:nvSpPr>
        <p:spPr>
          <a:xfrm>
            <a:off x="-8002" y="345604"/>
            <a:ext cx="2653391" cy="1107996"/>
          </a:xfrm>
          <a:prstGeom prst="rect">
            <a:avLst/>
          </a:prstGeom>
          <a:noFill/>
        </p:spPr>
        <p:txBody>
          <a:bodyPr wrap="square" rtlCol="0">
            <a:spAutoFit/>
          </a:bodyPr>
          <a:lstStyle/>
          <a:p>
            <a:r>
              <a:rPr lang="en-IN" sz="2200" b="1" i="0">
                <a:solidFill>
                  <a:schemeClr val="bg1"/>
                </a:solidFill>
                <a:effectLst/>
                <a:latin typeface="Roboto" panose="02000000000000000000" pitchFamily="2" charset="0"/>
                <a:ea typeface="Roboto" panose="02000000000000000000" pitchFamily="2" charset="0"/>
                <a:cs typeface="Roboto" panose="02000000000000000000" pitchFamily="2" charset="0"/>
              </a:rPr>
              <a:t>Email Campaign Timing Marketing Strategy </a:t>
            </a:r>
          </a:p>
        </p:txBody>
      </p:sp>
      <p:sp>
        <p:nvSpPr>
          <p:cNvPr id="7" name="TextBox 6">
            <a:extLst>
              <a:ext uri="{FF2B5EF4-FFF2-40B4-BE49-F238E27FC236}">
                <a16:creationId xmlns:a16="http://schemas.microsoft.com/office/drawing/2014/main" id="{FC80F3AD-6585-FFB0-52F3-E55669A35824}"/>
              </a:ext>
            </a:extLst>
          </p:cNvPr>
          <p:cNvSpPr txBox="1"/>
          <p:nvPr/>
        </p:nvSpPr>
        <p:spPr>
          <a:xfrm>
            <a:off x="130632" y="1650411"/>
            <a:ext cx="2522762" cy="2800767"/>
          </a:xfrm>
          <a:prstGeom prst="rect">
            <a:avLst/>
          </a:prstGeom>
          <a:noFill/>
        </p:spPr>
        <p:txBody>
          <a:bodyPr wrap="square" rtlCol="0">
            <a:spAutoFit/>
          </a:bodyPr>
          <a:lstStyle/>
          <a:p>
            <a:pPr algn="ctr"/>
            <a:r>
              <a:rPr lang="en-US" sz="1600">
                <a:solidFill>
                  <a:schemeClr val="bg1"/>
                </a:solidFill>
              </a:rPr>
              <a:t>Promotional email campaigns are effective in increasing the number of membership sign-ups, especially during the months of February, March, and August. Campaigns should align with events that are relevant to alumni to incentivize sign-ups.</a:t>
            </a:r>
          </a:p>
        </p:txBody>
      </p:sp>
      <p:sp>
        <p:nvSpPr>
          <p:cNvPr id="9" name="Rectangle 8">
            <a:extLst>
              <a:ext uri="{FF2B5EF4-FFF2-40B4-BE49-F238E27FC236}">
                <a16:creationId xmlns:a16="http://schemas.microsoft.com/office/drawing/2014/main" id="{B2D36B23-07E9-6DD3-6674-EA189184DF6B}"/>
              </a:ext>
            </a:extLst>
          </p:cNvPr>
          <p:cNvSpPr/>
          <p:nvPr/>
        </p:nvSpPr>
        <p:spPr>
          <a:xfrm>
            <a:off x="130632" y="1585096"/>
            <a:ext cx="2522762" cy="2929754"/>
          </a:xfrm>
          <a:prstGeom prst="rect">
            <a:avLst/>
          </a:prstGeom>
          <a:noFill/>
          <a:ln>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9A2E9EF-0680-93A9-6C36-4EAE6604A149}"/>
              </a:ext>
            </a:extLst>
          </p:cNvPr>
          <p:cNvPicPr>
            <a:picLocks noChangeAspect="1"/>
          </p:cNvPicPr>
          <p:nvPr/>
        </p:nvPicPr>
        <p:blipFill>
          <a:blip r:embed="rId3"/>
          <a:stretch>
            <a:fillRect/>
          </a:stretch>
        </p:blipFill>
        <p:spPr>
          <a:xfrm>
            <a:off x="2890314" y="633752"/>
            <a:ext cx="6188212" cy="4129087"/>
          </a:xfrm>
          <a:prstGeom prst="rect">
            <a:avLst/>
          </a:prstGeom>
        </p:spPr>
      </p:pic>
      <p:cxnSp>
        <p:nvCxnSpPr>
          <p:cNvPr id="6" name="Google Shape;407;p28">
            <a:extLst>
              <a:ext uri="{FF2B5EF4-FFF2-40B4-BE49-F238E27FC236}">
                <a16:creationId xmlns:a16="http://schemas.microsoft.com/office/drawing/2014/main" id="{F29C7A6D-87A5-6B8B-F0AF-A6465E76AB29}"/>
              </a:ext>
            </a:extLst>
          </p:cNvPr>
          <p:cNvCxnSpPr>
            <a:cxnSpLocks/>
          </p:cNvCxnSpPr>
          <p:nvPr/>
        </p:nvCxnSpPr>
        <p:spPr>
          <a:xfrm>
            <a:off x="0" y="1406377"/>
            <a:ext cx="2579914" cy="0"/>
          </a:xfrm>
          <a:prstGeom prst="straightConnector1">
            <a:avLst/>
          </a:prstGeom>
          <a:noFill/>
          <a:ln w="2540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846748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4572000" y="1107725"/>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3000"/>
              <a:t>MARKETING PERSONAS</a:t>
            </a:r>
          </a:p>
        </p:txBody>
      </p:sp>
      <p:cxnSp>
        <p:nvCxnSpPr>
          <p:cNvPr id="264" name="Google Shape;264;p24"/>
          <p:cNvCxnSpPr/>
          <p:nvPr/>
        </p:nvCxnSpPr>
        <p:spPr>
          <a:xfrm>
            <a:off x="4695600" y="1687857"/>
            <a:ext cx="4448400" cy="0"/>
          </a:xfrm>
          <a:prstGeom prst="straightConnector1">
            <a:avLst/>
          </a:prstGeom>
          <a:noFill/>
          <a:ln w="9525" cap="flat" cmpd="sng">
            <a:solidFill>
              <a:schemeClr val="accent1"/>
            </a:solidFill>
            <a:prstDash val="solid"/>
            <a:round/>
            <a:headEnd type="none" w="med" len="med"/>
            <a:tailEnd type="none" w="med" len="med"/>
          </a:ln>
        </p:spPr>
      </p:cxnSp>
      <p:sp>
        <p:nvSpPr>
          <p:cNvPr id="3" name="Oval 2">
            <a:extLst>
              <a:ext uri="{FF2B5EF4-FFF2-40B4-BE49-F238E27FC236}">
                <a16:creationId xmlns:a16="http://schemas.microsoft.com/office/drawing/2014/main" id="{68445C40-523D-BFCC-ED15-BA5D574C152E}"/>
              </a:ext>
            </a:extLst>
          </p:cNvPr>
          <p:cNvSpPr/>
          <p:nvPr/>
        </p:nvSpPr>
        <p:spPr>
          <a:xfrm>
            <a:off x="3070155" y="2052793"/>
            <a:ext cx="1284051" cy="11867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latin typeface="Roboto" panose="02000000000000000000" pitchFamily="2" charset="0"/>
                <a:ea typeface="Roboto" panose="02000000000000000000" pitchFamily="2" charset="0"/>
              </a:rPr>
              <a:t>Based on the identified segments</a:t>
            </a:r>
          </a:p>
        </p:txBody>
      </p:sp>
      <p:sp>
        <p:nvSpPr>
          <p:cNvPr id="5" name="Rectangle 4">
            <a:extLst>
              <a:ext uri="{FF2B5EF4-FFF2-40B4-BE49-F238E27FC236}">
                <a16:creationId xmlns:a16="http://schemas.microsoft.com/office/drawing/2014/main" id="{743445B9-E4D4-98B4-B8ED-4E34534345AC}"/>
              </a:ext>
            </a:extLst>
          </p:cNvPr>
          <p:cNvSpPr/>
          <p:nvPr/>
        </p:nvSpPr>
        <p:spPr>
          <a:xfrm>
            <a:off x="4992178" y="3731255"/>
            <a:ext cx="1721962" cy="476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latin typeface="Roboto" panose="02000000000000000000" pitchFamily="2" charset="0"/>
                <a:ea typeface="Roboto" panose="02000000000000000000" pitchFamily="2" charset="0"/>
              </a:rPr>
              <a:t>Age</a:t>
            </a:r>
          </a:p>
        </p:txBody>
      </p:sp>
      <p:sp>
        <p:nvSpPr>
          <p:cNvPr id="7" name="Rectangle 6">
            <a:extLst>
              <a:ext uri="{FF2B5EF4-FFF2-40B4-BE49-F238E27FC236}">
                <a16:creationId xmlns:a16="http://schemas.microsoft.com/office/drawing/2014/main" id="{09BECD1C-1B94-3916-2CBC-585027753173}"/>
              </a:ext>
            </a:extLst>
          </p:cNvPr>
          <p:cNvSpPr/>
          <p:nvPr/>
        </p:nvSpPr>
        <p:spPr>
          <a:xfrm>
            <a:off x="2851200" y="3731255"/>
            <a:ext cx="1721962" cy="476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latin typeface="Roboto" panose="02000000000000000000" pitchFamily="2" charset="0"/>
                <a:ea typeface="Roboto" panose="02000000000000000000" pitchFamily="2" charset="0"/>
              </a:rPr>
              <a:t>Geographic Location</a:t>
            </a:r>
          </a:p>
        </p:txBody>
      </p:sp>
      <p:sp>
        <p:nvSpPr>
          <p:cNvPr id="8" name="Rectangle 7">
            <a:extLst>
              <a:ext uri="{FF2B5EF4-FFF2-40B4-BE49-F238E27FC236}">
                <a16:creationId xmlns:a16="http://schemas.microsoft.com/office/drawing/2014/main" id="{0B2030EE-CC60-770F-A785-B37EA8613FBE}"/>
              </a:ext>
            </a:extLst>
          </p:cNvPr>
          <p:cNvSpPr/>
          <p:nvPr/>
        </p:nvSpPr>
        <p:spPr>
          <a:xfrm>
            <a:off x="710223" y="3714748"/>
            <a:ext cx="1721962" cy="476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latin typeface="Roboto" panose="02000000000000000000" pitchFamily="2" charset="0"/>
                <a:ea typeface="Roboto" panose="02000000000000000000" pitchFamily="2" charset="0"/>
              </a:rPr>
              <a:t>Degree</a:t>
            </a:r>
          </a:p>
        </p:txBody>
      </p:sp>
      <p:cxnSp>
        <p:nvCxnSpPr>
          <p:cNvPr id="16" name="Straight Arrow Connector 15">
            <a:extLst>
              <a:ext uri="{FF2B5EF4-FFF2-40B4-BE49-F238E27FC236}">
                <a16:creationId xmlns:a16="http://schemas.microsoft.com/office/drawing/2014/main" id="{42960EC6-35DC-A553-FBA3-AB93D32DE143}"/>
              </a:ext>
            </a:extLst>
          </p:cNvPr>
          <p:cNvCxnSpPr>
            <a:stCxn id="3" idx="4"/>
            <a:endCxn id="7" idx="0"/>
          </p:cNvCxnSpPr>
          <p:nvPr/>
        </p:nvCxnSpPr>
        <p:spPr>
          <a:xfrm>
            <a:off x="3712181" y="3239567"/>
            <a:ext cx="0" cy="49168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4F4E54E-9A53-883D-136F-842EEAA1D4BC}"/>
              </a:ext>
            </a:extLst>
          </p:cNvPr>
          <p:cNvCxnSpPr>
            <a:stCxn id="3" idx="2"/>
          </p:cNvCxnSpPr>
          <p:nvPr/>
        </p:nvCxnSpPr>
        <p:spPr>
          <a:xfrm flipH="1">
            <a:off x="1627660" y="2646180"/>
            <a:ext cx="1442495"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F08FC8E-47E2-4CB9-2BFE-8E9238A08A03}"/>
              </a:ext>
            </a:extLst>
          </p:cNvPr>
          <p:cNvCxnSpPr>
            <a:cxnSpLocks/>
          </p:cNvCxnSpPr>
          <p:nvPr/>
        </p:nvCxnSpPr>
        <p:spPr>
          <a:xfrm>
            <a:off x="1627660" y="2646180"/>
            <a:ext cx="0" cy="106856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F13408B-33C4-F08D-5607-F98D3B27D56A}"/>
              </a:ext>
            </a:extLst>
          </p:cNvPr>
          <p:cNvCxnSpPr/>
          <p:nvPr/>
        </p:nvCxnSpPr>
        <p:spPr>
          <a:xfrm flipH="1">
            <a:off x="4354206" y="2646180"/>
            <a:ext cx="1442495"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3F0BE27-2D80-C5C6-CAE4-17296F18A4D7}"/>
              </a:ext>
            </a:extLst>
          </p:cNvPr>
          <p:cNvCxnSpPr>
            <a:cxnSpLocks/>
          </p:cNvCxnSpPr>
          <p:nvPr/>
        </p:nvCxnSpPr>
        <p:spPr>
          <a:xfrm>
            <a:off x="5796701" y="2646179"/>
            <a:ext cx="0" cy="106856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8C3DD8D102F064097FE0E18C77BC940" ma:contentTypeVersion="2" ma:contentTypeDescription="Create a new document." ma:contentTypeScope="" ma:versionID="00bfa353d9271421e346df3bdf1e4cdb">
  <xsd:schema xmlns:xsd="http://www.w3.org/2001/XMLSchema" xmlns:xs="http://www.w3.org/2001/XMLSchema" xmlns:p="http://schemas.microsoft.com/office/2006/metadata/properties" xmlns:ns2="922ed05a-da57-4ac7-8d30-0be523802724" targetNamespace="http://schemas.microsoft.com/office/2006/metadata/properties" ma:root="true" ma:fieldsID="621ea33663401f9eb4a8cf126ffcd66a" ns2:_="">
    <xsd:import namespace="922ed05a-da57-4ac7-8d30-0be52380272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2ed05a-da57-4ac7-8d30-0be52380272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02549F9-CC92-4E38-B594-A7256AC84DE8}">
  <ds:schemaRefs>
    <ds:schemaRef ds:uri="b8c2e6c9-98ec-4999-8fd9-fccc8aac2b2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7D4B0E3-5DEC-4279-A771-739C8137171B}">
  <ds:schemaRefs>
    <ds:schemaRef ds:uri="http://schemas.microsoft.com/sharepoint/v3/contenttype/forms"/>
  </ds:schemaRefs>
</ds:datastoreItem>
</file>

<file path=customXml/itemProps3.xml><?xml version="1.0" encoding="utf-8"?>
<ds:datastoreItem xmlns:ds="http://schemas.openxmlformats.org/officeDocument/2006/customXml" ds:itemID="{526F2145-5FDC-41FE-A202-E39EBB5C85C7}">
  <ds:schemaRefs>
    <ds:schemaRef ds:uri="922ed05a-da57-4ac7-8d30-0be52380272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24</Slides>
  <Notes>24</Notes>
  <HiddenSlides>0</HiddenSlide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WEB PROPOSAL</vt:lpstr>
      <vt:lpstr>UIAA Membership Drive</vt:lpstr>
      <vt:lpstr>BOOSTING MEMBERSHIP SIGN-UPS: THE ALUMNI ASSOCIATION'S MISSION</vt:lpstr>
      <vt:lpstr>PowerPoint Presentation</vt:lpstr>
      <vt:lpstr>PowerPoint Presentation</vt:lpstr>
      <vt:lpstr>PowerPoint Presentation</vt:lpstr>
      <vt:lpstr>PowerPoint Presentation</vt:lpstr>
      <vt:lpstr>PowerPoint Presentation</vt:lpstr>
      <vt:lpstr>PowerPoint Presentation</vt:lpstr>
      <vt:lpstr>MARKETING PERSONAS</vt:lpstr>
      <vt:lpstr>PowerPoint Presentation</vt:lpstr>
      <vt:lpstr>PowerPoint Presentation</vt:lpstr>
      <vt:lpstr>PowerPoint Presentation</vt:lpstr>
      <vt:lpstr>PowerPoint Presentation</vt:lpstr>
      <vt:lpstr>UX TEST &amp; SCORE </vt:lpstr>
      <vt:lpstr>PREDICTIVE MODELS</vt:lpstr>
      <vt:lpstr>PREDICTIVE MODEL (AGE FACTOR)</vt:lpstr>
      <vt:lpstr>PREDICTIVE MODEL (MARITAL STATUS FACTOR)</vt:lpstr>
      <vt:lpstr>PREDICTIVE MODEL (GENDER FACTOR)</vt:lpstr>
      <vt:lpstr>PowerPoint Presentation</vt:lpstr>
      <vt:lpstr>COEFFICIENTS &amp; CONTEXT</vt:lpstr>
      <vt:lpstr>PowerPoint Presentation</vt:lpstr>
      <vt:lpstr>RECOMMENDATIONS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 USING SNOWFLAKE</dc:title>
  <cp:revision>1</cp:revision>
  <dcterms:modified xsi:type="dcterms:W3CDTF">2023-05-03T21:06:02Z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0x010100A74A75A803BCCB4BAE5AEBBA63B76934</vt:lpwstr>
  </property>
</Properties>
</file>